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ppt/presentation.xml" ContentType="application/vnd.openxmlformats-officedocument.presentationml.presentation.main+xml"/>
  <Override PartName="/ppt/slideMasters/slideMaster.xml" ContentType="application/vnd.openxmlformats-officedocument.presentationml.slideMaster+xml"/>
  <Override PartName="/ppt/slideLayouts/slideLayout.xml" ContentType="application/vnd.openxmlformats-officedocument.presentationml.slideLayout+xml"/>
  <Override PartName="/ppt/theme/theme.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Types>
</file>

<file path=_rels/.rels>&#65279;<?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p="http://schemas.openxmlformats.org/presentationml/2006/main" xmlns:a="http://schemas.openxmlformats.org/drawingml/2006/main" xmlns:r="http://schemas.openxmlformats.org/officeDocument/2006/relationships">
  <p:sldMasterIdLst>
    <p:sldMasterId id="2147483648" r:id="rId1"/>
  </p:sldMasterIdLst>
  <p:sldIdLst>
    <p:sldId id="256" r:id="rId5"/>
    <p:sldId id="257" r:id="rId6"/>
    <p:sldId id="258" r:id="rId7"/>
  </p:sldIdLst>
  <p:sldSz cx="7790688" cy="10850880"/>
  <p:notesSz cx="6858000" cy="9144000"/>
</p:presentation>
</file>

<file path=ppt/presProps.xml><?xml version="1.0" encoding="utf-8"?>
<p:presentationPr xmlns:p="http://schemas.openxmlformats.org/presentationml/2006/main" xmlns:a="http://schemas.openxmlformats.org/drawingml/2006/main" xmlns:r="http://schemas.openxmlformats.org/officeDocument/2006/relationships">
</p:presentationPr>
</file>

<file path=ppt/tableStyles.xml><?xml version="1.0" encoding="utf-8"?>
<a:tblStyleLst xmlns:a="http://schemas.openxmlformats.org/drawingml/2006/main" def="{5C22544A-7EE6-4342-B048-85BDC9FD1C3A}">
</a:tblStyleLst>
</file>

<file path=ppt/_rels/presentation.xml.rels>&#65279;<?xml version="1.0" encoding="UTF-8" standalone="yes"?>
<Relationships xmlns="http://schemas.openxmlformats.org/package/2006/relationships"><Relationship Id="rId1" Type="http://schemas.openxmlformats.org/officeDocument/2006/relationships/slideMaster" Target="slideMasters/slideMaster.xml"/><Relationship Id="rId2" Type="http://schemas.openxmlformats.org/officeDocument/2006/relationships/theme" Target="theme/theme.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s>
</file>

<file path=ppt/slideLayouts/_rels/slideLayout.xml.rels>&#65279;<?xml version="1.0" encoding="UTF-8" standalone="yes"?>
<Relationships xmlns="http://schemas.openxmlformats.org/package/2006/relationships"><Relationship Id="rId1" Type="http://schemas.openxmlformats.org/officeDocument/2006/relationships/slideMaster" Target="../slideMasters/slideMaster.xml"/></Relationships>
</file>

<file path=ppt/slideLayouts/slideLayout.xml><?xml version="1.0" encoding="utf-8"?>
<p:sldLayout xmlns:p="http://schemas.openxmlformats.org/presentationml/2006/main" xmlns:a="http://schemas.openxmlformats.org/drawingml/2006/main" xmlns:r="http://schemas.openxmlformats.org/officeDocument/2006/relationships">
  <p:cSld>
    <p:spTree>
      <p:nvGrpSpPr>
        <p:cNvPr id="1" name=""/>
        <p:cNvGrpSpPr/>
        <p:nvPr/>
      </p:nvGrpSpPr>
      <p:grpSpPr/>
    </p:spTree>
  </p:cSld>
  <p:clrMapOvr>
    <a:masterClrMapping/>
  </p:clrMapOvr>
</p:sldLayout>
</file>

<file path=ppt/slideMasters/_rels/slideMaster.xml.rels>&#65279;<?xml version="1.0" encoding="UTF-8" standalone="yes"?>
<Relationships xmlns="http://schemas.openxmlformats.org/package/2006/relationships"><Relationship Id="rId1" Type="http://schemas.openxmlformats.org/officeDocument/2006/relationships/slideLayout" Target="../slideLayouts/slideLayout.xml"/><Relationship Id="rId2" Type="http://schemas.openxmlformats.org/officeDocument/2006/relationships/theme" Target="../theme/theme.xml"/></Relationships>
</file>

<file path=ppt/slideMasters/slideMaster.xml><?xml version="1.0" encoding="utf-8"?>
<p:sldMaster xmlns:p="http://schemas.openxmlformats.org/presentationml/2006/main" xmlns:a="http://schemas.openxmlformats.org/drawingml/2006/main" xmlns:r="http://schemas.openxmlformats.org/officeDocument/2006/relationships">
  <p:cSld>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&#65279;<?xml version="1.0" encoding="UTF-8" standalone="yes"?>
<Relationships xmlns="http://schemas.openxmlformats.org/package/2006/relationships"><Relationship Id="rPictId0" Type="http://schemas.openxmlformats.org/officeDocument/2006/relationships/image" Target="../media/image1.jpeg"/><Relationship Id="rPictId1" Type="http://schemas.openxmlformats.org/officeDocument/2006/relationships/image" Target="../media/image2.png"/><Relationship Id="rPictId2" Type="http://schemas.openxmlformats.org/officeDocument/2006/relationships/image" Target="../media/image3.png"/><Relationship Id="rPictId3" Type="http://schemas.openxmlformats.org/officeDocument/2006/relationships/image" Target="../media/image4.png"/><Relationship Id="rPictId4" Type="http://schemas.openxmlformats.org/officeDocument/2006/relationships/image" Target="../media/image5.jpeg"/><Relationship Id="rPictId5" Type="http://schemas.openxmlformats.org/officeDocument/2006/relationships/image" Target="../media/image6.jpeg"/><Relationship Id="rPictId6" Type="http://schemas.openxmlformats.org/officeDocument/2006/relationships/image" Target="../media/image7.jpeg"/><Relationship Id="rPictId7" Type="http://schemas.openxmlformats.org/officeDocument/2006/relationships/image" Target="../media/image8.jpeg"/><Relationship Id="rPictId8" Type="http://schemas.openxmlformats.org/officeDocument/2006/relationships/image" Target="../media/image9.jpeg"/><Relationship Id="rPictId9" Type="http://schemas.openxmlformats.org/officeDocument/2006/relationships/image" Target="../media/image10.jpeg"/><Relationship Id="rId1" Type="http://schemas.openxmlformats.org/officeDocument/2006/relationships/slideLayout" Target="../slideLayouts/slideLayout.xml"/><Relationship Id="rLinkId0" Type="http://schemas.openxmlformats.org/officeDocument/2006/relationships/hyperlink" Target="mailto:info@peks-cr.cz" TargetMode="External"/><Relationship Id="rLinkId1" Type="http://schemas.openxmlformats.org/officeDocument/2006/relationships/hyperlink" Target="http://www.peks-cr.cz" TargetMode="External"/></Relationships>
</file>

<file path=ppt/slides/_rels/slide2.xml.rels>&#65279;<?xml version="1.0" encoding="UTF-8" standalone="yes"?>
<Relationships xmlns="http://schemas.openxmlformats.org/package/2006/relationships"><Relationship Id="rPictId0" Type="http://schemas.openxmlformats.org/officeDocument/2006/relationships/image" Target="../media/image11.jpeg"/><Relationship Id="rPictId1" Type="http://schemas.openxmlformats.org/officeDocument/2006/relationships/image" Target="../media/image12.jpeg"/><Relationship Id="rPictId2" Type="http://schemas.openxmlformats.org/officeDocument/2006/relationships/image" Target="../media/image13.jpeg"/><Relationship Id="rId1" Type="http://schemas.openxmlformats.org/officeDocument/2006/relationships/slideLayout" Target="../slideLayouts/slideLayout.xml"/><Relationship Id="rLinkId0" Type="http://schemas.openxmlformats.org/officeDocument/2006/relationships/hyperlink" Target="mailto:komora@ceskakomorazivnostniku.cz" TargetMode="External"/><Relationship Id="rLinkId1" Type="http://schemas.openxmlformats.org/officeDocument/2006/relationships/hyperlink" Target="http://www.ceskakomorazivnostniku.cz" TargetMode="External"/><Relationship Id="rLinkId2" Type="http://schemas.openxmlformats.org/officeDocument/2006/relationships/hyperlink" Target="http://www.ceskakomorazivnostniku.cz/vop-ckz" TargetMode="External"/></Relationships>
</file>

<file path=ppt/slides/_rels/slide3.xml.rels>&#65279;<?xml version="1.0" encoding="UTF-8" standalone="yes"?>
<Relationships xmlns="http://schemas.openxmlformats.org/package/2006/relationships"><Relationship Id="rPictId0" Type="http://schemas.openxmlformats.org/officeDocument/2006/relationships/image" Target="../media/image14.jpeg"/><Relationship Id="rPictId1" Type="http://schemas.openxmlformats.org/officeDocument/2006/relationships/image" Target="../media/image15.jpeg"/><Relationship Id="rPictId2" Type="http://schemas.openxmlformats.org/officeDocument/2006/relationships/image" Target="../media/image16.jpeg"/><Relationship Id="rPictId3" Type="http://schemas.openxmlformats.org/officeDocument/2006/relationships/image" Target="../media/image17.jpeg"/><Relationship Id="rPictId4" Type="http://schemas.openxmlformats.org/officeDocument/2006/relationships/image" Target="../media/image18.jpeg"/><Relationship Id="rPictId5" Type="http://schemas.openxmlformats.org/officeDocument/2006/relationships/image" Target="../media/image19.jpeg"/><Relationship Id="rPictId6" Type="http://schemas.openxmlformats.org/officeDocument/2006/relationships/image" Target="../media/image20.jpeg"/><Relationship Id="rId1" Type="http://schemas.openxmlformats.org/officeDocument/2006/relationships/slideLayout" Target="../slideLayouts/slideLayout.xml"/></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BEBF1"/>
        </a:solidFill>
        <a:effectLst/>
      </p:bgPr>
    </p:bg>
    <p:spTree>
      <p:nvGrpSpPr>
        <p:cNvPr id="1" name=""/>
        <p:cNvGrpSpPr/>
        <p:nvPr/>
      </p:nvGrpSpPr>
      <p:grpSpPr/>
      <p:pic>
        <p:nvPicPr>
          <p:cNvPr id="8" name=""/>
          <p:cNvPicPr>
            <a:picLocks noChangeAspect="1"/>
          </p:cNvPicPr>
          <p:nvPr/>
        </p:nvPicPr>
        <p:blipFill>
          <a:blip r:embed="rPictId6"/>
          <a:stretch>
            <a:fillRect/>
          </a:stretch>
        </p:blipFill>
        <p:spPr>
          <a:xfrm>
            <a:off x="3898392" y="8653272"/>
            <a:ext cx="728472" cy="740664"/>
          </a:xfrm>
          <a:prstGeom prst="rect">
            <a:avLst/>
          </a:prstGeom>
        </p:spPr>
      </p:pic>
      <p:pic>
        <p:nvPicPr>
          <p:cNvPr id="2" name=""/>
          <p:cNvPicPr>
            <a:picLocks noChangeAspect="1"/>
          </p:cNvPicPr>
          <p:nvPr/>
        </p:nvPicPr>
        <p:blipFill>
          <a:blip r:embed="rPictId0"/>
          <a:stretch>
            <a:fillRect/>
          </a:stretch>
        </p:blipFill>
        <p:spPr>
          <a:xfrm>
            <a:off x="5309616" y="588264"/>
            <a:ext cx="1743456" cy="487680"/>
          </a:xfrm>
          <a:prstGeom prst="rect">
            <a:avLst/>
          </a:prstGeom>
        </p:spPr>
      </p:pic>
      <p:pic>
        <p:nvPicPr>
          <p:cNvPr id="3" name=""/>
          <p:cNvPicPr>
            <a:picLocks noChangeAspect="1"/>
          </p:cNvPicPr>
          <p:nvPr/>
        </p:nvPicPr>
        <p:blipFill>
          <a:blip r:embed="rPictId1"/>
          <a:stretch>
            <a:fillRect/>
          </a:stretch>
        </p:blipFill>
        <p:spPr>
          <a:xfrm>
            <a:off x="4529328" y="1962912"/>
            <a:ext cx="1161288" cy="420624"/>
          </a:xfrm>
          <a:prstGeom prst="rect">
            <a:avLst/>
          </a:prstGeom>
        </p:spPr>
      </p:pic>
      <p:pic>
        <p:nvPicPr>
          <p:cNvPr id="4" name=""/>
          <p:cNvPicPr>
            <a:picLocks noChangeAspect="1"/>
          </p:cNvPicPr>
          <p:nvPr/>
        </p:nvPicPr>
        <p:blipFill>
          <a:blip r:embed="rPictId2"/>
          <a:stretch>
            <a:fillRect/>
          </a:stretch>
        </p:blipFill>
        <p:spPr>
          <a:xfrm>
            <a:off x="1920240" y="3060192"/>
            <a:ext cx="1033272" cy="149352"/>
          </a:xfrm>
          <a:prstGeom prst="rect">
            <a:avLst/>
          </a:prstGeom>
        </p:spPr>
      </p:pic>
      <p:pic>
        <p:nvPicPr>
          <p:cNvPr id="5" name=""/>
          <p:cNvPicPr>
            <a:picLocks noChangeAspect="1"/>
          </p:cNvPicPr>
          <p:nvPr/>
        </p:nvPicPr>
        <p:blipFill>
          <a:blip r:embed="rPictId3"/>
          <a:stretch>
            <a:fillRect/>
          </a:stretch>
        </p:blipFill>
        <p:spPr>
          <a:xfrm>
            <a:off x="1801368" y="3316224"/>
            <a:ext cx="1271016" cy="262128"/>
          </a:xfrm>
          <a:prstGeom prst="rect">
            <a:avLst/>
          </a:prstGeom>
        </p:spPr>
      </p:pic>
      <p:pic>
        <p:nvPicPr>
          <p:cNvPr id="6" name=""/>
          <p:cNvPicPr>
            <a:picLocks noChangeAspect="1"/>
          </p:cNvPicPr>
          <p:nvPr/>
        </p:nvPicPr>
        <p:blipFill>
          <a:blip r:embed="rPictId4"/>
          <a:stretch>
            <a:fillRect/>
          </a:stretch>
        </p:blipFill>
        <p:spPr>
          <a:xfrm>
            <a:off x="4879848" y="6028944"/>
            <a:ext cx="1569720" cy="798576"/>
          </a:xfrm>
          <a:prstGeom prst="rect">
            <a:avLst/>
          </a:prstGeom>
        </p:spPr>
      </p:pic>
      <p:pic>
        <p:nvPicPr>
          <p:cNvPr id="7" name=""/>
          <p:cNvPicPr>
            <a:picLocks noChangeAspect="1"/>
          </p:cNvPicPr>
          <p:nvPr/>
        </p:nvPicPr>
        <p:blipFill>
          <a:blip r:embed="rPictId5"/>
          <a:stretch>
            <a:fillRect/>
          </a:stretch>
        </p:blipFill>
        <p:spPr>
          <a:xfrm>
            <a:off x="2444496" y="8360664"/>
            <a:ext cx="890016" cy="298704"/>
          </a:xfrm>
          <a:prstGeom prst="rect">
            <a:avLst/>
          </a:prstGeom>
        </p:spPr>
      </p:pic>
      <p:pic>
        <p:nvPicPr>
          <p:cNvPr id="9" name=""/>
          <p:cNvPicPr>
            <a:picLocks noChangeAspect="1"/>
          </p:cNvPicPr>
          <p:nvPr/>
        </p:nvPicPr>
        <p:blipFill>
          <a:blip r:embed="rPictId7"/>
          <a:stretch>
            <a:fillRect/>
          </a:stretch>
        </p:blipFill>
        <p:spPr>
          <a:xfrm>
            <a:off x="5032248" y="8580120"/>
            <a:ext cx="320040" cy="313944"/>
          </a:xfrm>
          <a:prstGeom prst="rect">
            <a:avLst/>
          </a:prstGeom>
        </p:spPr>
      </p:pic>
      <p:pic>
        <p:nvPicPr>
          <p:cNvPr id="10" name=""/>
          <p:cNvPicPr>
            <a:picLocks noChangeAspect="1"/>
          </p:cNvPicPr>
          <p:nvPr/>
        </p:nvPicPr>
        <p:blipFill>
          <a:blip r:embed="rPictId8"/>
          <a:stretch>
            <a:fillRect/>
          </a:stretch>
        </p:blipFill>
        <p:spPr>
          <a:xfrm>
            <a:off x="5379720" y="7650480"/>
            <a:ext cx="1039368" cy="399288"/>
          </a:xfrm>
          <a:prstGeom prst="rect">
            <a:avLst/>
          </a:prstGeom>
        </p:spPr>
      </p:pic>
      <p:pic>
        <p:nvPicPr>
          <p:cNvPr id="11" name=""/>
          <p:cNvPicPr>
            <a:picLocks noChangeAspect="1"/>
          </p:cNvPicPr>
          <p:nvPr/>
        </p:nvPicPr>
        <p:blipFill>
          <a:blip r:embed="rPictId9"/>
          <a:stretch>
            <a:fillRect/>
          </a:stretch>
        </p:blipFill>
        <p:spPr>
          <a:xfrm>
            <a:off x="6114288" y="8296656"/>
            <a:ext cx="1380744" cy="597408"/>
          </a:xfrm>
          <a:prstGeom prst="rect">
            <a:avLst/>
          </a:prstGeom>
        </p:spPr>
      </p:pic>
      <p:sp>
        <p:nvSpPr>
          <p:cNvPr id="12" name=""/>
          <p:cNvSpPr/>
          <p:nvPr/>
        </p:nvSpPr>
        <p:spPr>
          <a:xfrm>
            <a:off x="853440" y="701040"/>
            <a:ext cx="1917192" cy="1152144"/>
          </a:xfrm>
          <a:prstGeom prst="rect">
            <a:avLst/>
          </a:prstGeom>
          <a:noFill/>
        </p:spPr>
        <p:txBody>
          <a:bodyPr lIns="0" tIns="0" rIns="0" bIns="0">
            <a:noAutofit/>
          </a:bodyPr>
          <a:p>
            <a:pPr marL="103700" indent="-139700" marR="0">
              <a:lnSpc>
                <a:spcPct val="108000"/>
              </a:lnSpc>
              <a:spcAft>
                <a:spcPts val="280"/>
              </a:spcAft>
            </a:pPr>
            <a:r>
              <a:rPr lang="cs" sz="950">
                <a:solidFill>
                  <a:srgbClr val="A09CA1"/>
                </a:solidFill>
                <a:latin typeface="Arial"/>
              </a:rPr>
              <a:t>/ Portál Ekonomických Subjektů Česká Republika</a:t>
            </a:r>
          </a:p>
          <a:p>
            <a:pPr marL="103700" indent="0" marR="0">
              <a:lnSpc>
                <a:spcPct val="96000"/>
              </a:lnSpc>
            </a:pPr>
            <a:r>
              <a:rPr lang="cs" sz="850">
                <a:solidFill>
                  <a:srgbClr val="A09CA1"/>
                </a:solidFill>
                <a:latin typeface="Times New Roman"/>
              </a:rPr>
              <a:t>Provozovatel rejstříku: RHONIUM s.r.o. ’</a:t>
            </a:r>
          </a:p>
          <a:p>
            <a:pPr marL="0" indent="139700" marR="0">
              <a:lnSpc>
                <a:spcPct val="96000"/>
              </a:lnSpc>
            </a:pPr>
            <a:r>
              <a:rPr lang="cs" sz="850">
                <a:solidFill>
                  <a:srgbClr val="A09CA1"/>
                </a:solidFill>
                <a:latin typeface="Times New Roman"/>
              </a:rPr>
              <a:t>IČ: 109 51 431</a:t>
            </a:r>
          </a:p>
          <a:p>
            <a:pPr marL="0" indent="139700" marR="0">
              <a:lnSpc>
                <a:spcPct val="108000"/>
              </a:lnSpc>
            </a:pPr>
            <a:r>
              <a:rPr lang="cs" sz="850">
                <a:solidFill>
                  <a:srgbClr val="A09CA1"/>
                </a:solidFill>
                <a:latin typeface="Times New Roman"/>
              </a:rPr>
              <a:t>Na Folimance 2155/15</a:t>
            </a:r>
          </a:p>
          <a:p>
            <a:pPr marL="0" indent="139700" marR="0"/>
            <a:r>
              <a:rPr lang="cs" sz="850">
                <a:solidFill>
                  <a:srgbClr val="A09CA1"/>
                </a:solidFill>
                <a:latin typeface="Times New Roman"/>
              </a:rPr>
              <a:t>120 00 Praha 2</a:t>
            </a:r>
          </a:p>
          <a:p>
            <a:pPr marL="0" indent="139700" marR="0"/>
            <a:r>
              <a:rPr lang="cs" b="1" sz="600">
                <a:solidFill>
                  <a:srgbClr val="A09CA1"/>
                </a:solidFill>
                <a:latin typeface="Courier New"/>
              </a:rPr>
              <a:t>Vedena u MS Praha ap zn: C 351194</a:t>
            </a:r>
          </a:p>
        </p:txBody>
      </p:sp>
      <p:sp>
        <p:nvSpPr>
          <p:cNvPr id="13" name=""/>
          <p:cNvSpPr/>
          <p:nvPr/>
        </p:nvSpPr>
        <p:spPr>
          <a:xfrm>
            <a:off x="1011936" y="2029968"/>
            <a:ext cx="1694688" cy="134112"/>
          </a:xfrm>
          <a:prstGeom prst="rect">
            <a:avLst/>
          </a:prstGeom>
          <a:noFill/>
        </p:spPr>
        <p:txBody>
          <a:bodyPr lIns="0" tIns="0" rIns="0" bIns="0" wrap="none">
            <a:noAutofit/>
          </a:bodyPr>
          <a:p>
            <a:pPr marL="0" indent="0" marR="0"/>
            <a:r>
              <a:rPr lang="cs" sz="700">
                <a:solidFill>
                  <a:srgbClr val="A09CA1"/>
                </a:solidFill>
                <a:latin typeface="Arial"/>
              </a:rPr>
              <a:t>Vyřizuje: </a:t>
            </a:r>
            <a:r>
              <a:rPr lang="en-US" sz="850">
                <a:solidFill>
                  <a:srgbClr val="A09CA1"/>
                </a:solidFill>
                <a:latin typeface="Times New Roman"/>
                <a:hlinkClick r:id="rLinkId0"/>
              </a:rPr>
              <a:t>info@peks-cr.cz</a:t>
            </a:r>
          </a:p>
        </p:txBody>
      </p:sp>
      <p:sp>
        <p:nvSpPr>
          <p:cNvPr id="14" name=""/>
          <p:cNvSpPr/>
          <p:nvPr/>
        </p:nvSpPr>
        <p:spPr>
          <a:xfrm>
            <a:off x="5074920" y="1225296"/>
            <a:ext cx="655320" cy="252984"/>
          </a:xfrm>
          <a:prstGeom prst="rect">
            <a:avLst/>
          </a:prstGeom>
          <a:noFill/>
        </p:spPr>
        <p:txBody>
          <a:bodyPr lIns="0" tIns="0" rIns="0" bIns="0">
            <a:noAutofit/>
          </a:bodyPr>
          <a:p>
            <a:pPr marL="0" indent="0" marR="0"/>
            <a:r>
              <a:rPr lang="cs" sz="800">
                <a:solidFill>
                  <a:srgbClr val="A09CA1"/>
                </a:solidFill>
                <a:latin typeface="Courier New"/>
              </a:rPr>
              <a:t>Praha</a:t>
            </a:r>
          </a:p>
          <a:p>
            <a:pPr marL="0" indent="0" marR="0"/>
            <a:r>
              <a:rPr lang="cs" sz="800">
                <a:solidFill>
                  <a:srgbClr val="A09CA1"/>
                </a:solidFill>
                <a:latin typeface="Courier New"/>
              </a:rPr>
              <a:t>IČ plátce:</a:t>
            </a:r>
          </a:p>
        </p:txBody>
      </p:sp>
      <p:sp>
        <p:nvSpPr>
          <p:cNvPr id="15" name=""/>
          <p:cNvSpPr/>
          <p:nvPr/>
        </p:nvSpPr>
        <p:spPr>
          <a:xfrm>
            <a:off x="6019800" y="1222248"/>
            <a:ext cx="627888" cy="103632"/>
          </a:xfrm>
          <a:prstGeom prst="rect">
            <a:avLst/>
          </a:prstGeom>
          <a:noFill/>
        </p:spPr>
        <p:txBody>
          <a:bodyPr lIns="0" tIns="0" rIns="0" bIns="0" wrap="none">
            <a:noAutofit/>
          </a:bodyPr>
          <a:p>
            <a:pPr marL="0" indent="0" marR="0"/>
            <a:r>
              <a:rPr lang="cs" sz="700">
                <a:solidFill>
                  <a:srgbClr val="A09CA1"/>
                </a:solidFill>
                <a:latin typeface="Arial"/>
              </a:rPr>
              <a:t>10.06.2024</a:t>
            </a:r>
          </a:p>
        </p:txBody>
      </p:sp>
      <p:sp>
        <p:nvSpPr>
          <p:cNvPr id="16" name=""/>
          <p:cNvSpPr/>
          <p:nvPr/>
        </p:nvSpPr>
        <p:spPr>
          <a:xfrm>
            <a:off x="938784" y="2810256"/>
            <a:ext cx="777240" cy="134112"/>
          </a:xfrm>
          <a:prstGeom prst="rect">
            <a:avLst/>
          </a:prstGeom>
          <a:noFill/>
        </p:spPr>
        <p:txBody>
          <a:bodyPr lIns="0" tIns="0" rIns="0" bIns="0" wrap="none">
            <a:noAutofit/>
          </a:bodyPr>
          <a:p>
            <a:pPr marL="0" indent="3556" marR="0"/>
            <a:r>
              <a:rPr lang="cs" sz="850">
                <a:solidFill>
                  <a:srgbClr val="B3B3B9"/>
                </a:solidFill>
                <a:latin typeface="Times New Roman"/>
              </a:rPr>
              <a:t>Text zápisu</a:t>
            </a:r>
          </a:p>
        </p:txBody>
      </p:sp>
      <p:sp>
        <p:nvSpPr>
          <p:cNvPr id="17" name=""/>
          <p:cNvSpPr/>
          <p:nvPr/>
        </p:nvSpPr>
        <p:spPr>
          <a:xfrm>
            <a:off x="947928" y="3032760"/>
            <a:ext cx="899160" cy="249936"/>
          </a:xfrm>
          <a:prstGeom prst="rect">
            <a:avLst/>
          </a:prstGeom>
          <a:noFill/>
        </p:spPr>
        <p:txBody>
          <a:bodyPr lIns="0" tIns="0" rIns="0" bIns="0">
            <a:noAutofit/>
          </a:bodyPr>
          <a:p>
            <a:pPr marL="0" indent="0" marR="0"/>
            <a:r>
              <a:rPr lang="cs" sz="850">
                <a:solidFill>
                  <a:srgbClr val="B3B3B9"/>
                </a:solidFill>
                <a:latin typeface="Times New Roman"/>
              </a:rPr>
              <a:t>Společnost:</a:t>
            </a:r>
          </a:p>
          <a:p>
            <a:pPr marL="0" indent="0" marR="0"/>
            <a:r>
              <a:rPr lang="cs" sz="850">
                <a:solidFill>
                  <a:srgbClr val="B3B3B9"/>
                </a:solidFill>
                <a:latin typeface="Times New Roman"/>
              </a:rPr>
              <a:t>Právní forma:</a:t>
            </a:r>
          </a:p>
        </p:txBody>
      </p:sp>
      <p:sp>
        <p:nvSpPr>
          <p:cNvPr id="18" name=""/>
          <p:cNvSpPr/>
          <p:nvPr/>
        </p:nvSpPr>
        <p:spPr>
          <a:xfrm>
            <a:off x="4605528" y="3023616"/>
            <a:ext cx="896112" cy="283464"/>
          </a:xfrm>
          <a:prstGeom prst="rect">
            <a:avLst/>
          </a:prstGeom>
          <a:noFill/>
        </p:spPr>
        <p:txBody>
          <a:bodyPr lIns="0" tIns="0" rIns="0" bIns="0">
            <a:noAutofit/>
          </a:bodyPr>
          <a:p>
            <a:pPr marL="0" indent="0" marR="0"/>
            <a:r>
              <a:rPr lang="cs" sz="850">
                <a:solidFill>
                  <a:srgbClr val="B3B3B9"/>
                </a:solidFill>
                <a:latin typeface="Times New Roman"/>
              </a:rPr>
              <a:t>IČ:</a:t>
            </a:r>
          </a:p>
          <a:p>
            <a:pPr marL="0" indent="0" marR="0"/>
            <a:r>
              <a:rPr lang="cs" sz="850">
                <a:solidFill>
                  <a:srgbClr val="B3B3B9"/>
                </a:solidFill>
                <a:latin typeface="Times New Roman"/>
              </a:rPr>
              <a:t>Datum zápisu:</a:t>
            </a:r>
          </a:p>
        </p:txBody>
      </p:sp>
      <p:sp>
        <p:nvSpPr>
          <p:cNvPr id="19" name=""/>
          <p:cNvSpPr/>
          <p:nvPr/>
        </p:nvSpPr>
        <p:spPr>
          <a:xfrm>
            <a:off x="5687568" y="3182112"/>
            <a:ext cx="630936" cy="106680"/>
          </a:xfrm>
          <a:prstGeom prst="rect">
            <a:avLst/>
          </a:prstGeom>
          <a:noFill/>
        </p:spPr>
        <p:txBody>
          <a:bodyPr lIns="0" tIns="0" rIns="0" bIns="0" wrap="none">
            <a:noAutofit/>
          </a:bodyPr>
          <a:p>
            <a:pPr marL="0" indent="0" marR="0"/>
            <a:r>
              <a:rPr lang="cs" sz="700">
                <a:solidFill>
                  <a:srgbClr val="A09CA1"/>
                </a:solidFill>
                <a:latin typeface="Arial"/>
              </a:rPr>
              <a:t>10.06.2024</a:t>
            </a:r>
          </a:p>
        </p:txBody>
      </p:sp>
      <p:sp>
        <p:nvSpPr>
          <p:cNvPr id="20" name=""/>
          <p:cNvSpPr/>
          <p:nvPr/>
        </p:nvSpPr>
        <p:spPr>
          <a:xfrm>
            <a:off x="950976" y="3310128"/>
            <a:ext cx="411480" cy="103632"/>
          </a:xfrm>
          <a:prstGeom prst="rect">
            <a:avLst/>
          </a:prstGeom>
          <a:noFill/>
        </p:spPr>
        <p:txBody>
          <a:bodyPr lIns="0" tIns="0" rIns="0" bIns="0" wrap="none">
            <a:noAutofit/>
          </a:bodyPr>
          <a:p>
            <a:pPr marL="0" indent="0" marR="0"/>
            <a:r>
              <a:rPr lang="cs" sz="850">
                <a:solidFill>
                  <a:srgbClr val="B3B3B9"/>
                </a:solidFill>
                <a:latin typeface="Times New Roman"/>
              </a:rPr>
              <a:t>Sídlo:</a:t>
            </a:r>
          </a:p>
        </p:txBody>
      </p:sp>
      <p:sp>
        <p:nvSpPr>
          <p:cNvPr id="21" name=""/>
          <p:cNvSpPr/>
          <p:nvPr/>
        </p:nvSpPr>
        <p:spPr>
          <a:xfrm>
            <a:off x="1947672" y="3206496"/>
            <a:ext cx="838200" cy="106680"/>
          </a:xfrm>
          <a:prstGeom prst="rect">
            <a:avLst/>
          </a:prstGeom>
          <a:noFill/>
        </p:spPr>
        <p:txBody>
          <a:bodyPr lIns="0" tIns="0" rIns="0" bIns="0" wrap="none">
            <a:noAutofit/>
          </a:bodyPr>
          <a:p>
            <a:pPr marL="0" indent="0" marR="0"/>
            <a:r>
              <a:rPr lang="cs" sz="800">
                <a:solidFill>
                  <a:srgbClr val="A09CA1"/>
                </a:solidFill>
                <a:latin typeface="Courier New"/>
              </a:rPr>
              <a:t>fyzická osoba</a:t>
            </a:r>
          </a:p>
        </p:txBody>
      </p:sp>
      <p:sp>
        <p:nvSpPr>
          <p:cNvPr id="22" name=""/>
          <p:cNvSpPr/>
          <p:nvPr/>
        </p:nvSpPr>
        <p:spPr>
          <a:xfrm>
            <a:off x="950976" y="3706368"/>
            <a:ext cx="2554224" cy="134112"/>
          </a:xfrm>
          <a:prstGeom prst="rect">
            <a:avLst/>
          </a:prstGeom>
          <a:noFill/>
        </p:spPr>
        <p:txBody>
          <a:bodyPr lIns="0" tIns="0" rIns="0" bIns="0" wrap="none">
            <a:noAutofit/>
          </a:bodyPr>
          <a:p>
            <a:pPr marL="0" indent="4064" marR="0"/>
            <a:r>
              <a:rPr lang="cs" sz="850">
                <a:solidFill>
                  <a:srgbClr val="A09CA1"/>
                </a:solidFill>
                <a:latin typeface="Times New Roman"/>
              </a:rPr>
              <a:t>Dále pak dle specifikace výpisu z RES</a:t>
            </a:r>
          </a:p>
        </p:txBody>
      </p:sp>
      <p:sp>
        <p:nvSpPr>
          <p:cNvPr id="23" name=""/>
          <p:cNvSpPr/>
          <p:nvPr/>
        </p:nvSpPr>
        <p:spPr>
          <a:xfrm>
            <a:off x="947928" y="4005072"/>
            <a:ext cx="2788920" cy="2944368"/>
          </a:xfrm>
          <a:prstGeom prst="rect">
            <a:avLst/>
          </a:prstGeom>
          <a:noFill/>
        </p:spPr>
        <p:txBody>
          <a:bodyPr lIns="0" tIns="0" rIns="0" bIns="0">
            <a:noAutofit/>
          </a:bodyPr>
          <a:p>
            <a:pPr algn="just" marL="0" indent="0" marR="0">
              <a:lnSpc>
                <a:spcPct val="108000"/>
              </a:lnSpc>
            </a:pPr>
            <a:r>
              <a:rPr lang="cs" sz="850">
                <a:solidFill>
                  <a:srgbClr val="A09CA1"/>
                </a:solidFill>
                <a:latin typeface="Times New Roman"/>
              </a:rPr>
              <a:t>Při veškeré komunikaci udejte vždy Vaše IČ, aby mohl být požadavek vyřízen.</a:t>
            </a:r>
          </a:p>
          <a:p>
            <a:pPr algn="just" marL="0" indent="0" marR="0">
              <a:lnSpc>
                <a:spcPct val="108000"/>
              </a:lnSpc>
            </a:pPr>
            <a:r>
              <a:rPr lang="cs" sz="850">
                <a:solidFill>
                  <a:srgbClr val="A09CA1"/>
                </a:solidFill>
                <a:latin typeface="Times New Roman"/>
              </a:rPr>
              <a:t>RHONIUM s.r.o. Vám touto cestou nabízí zápis do živnostenského portálu </a:t>
            </a:r>
            <a:r>
              <a:rPr lang="en-US" sz="850">
                <a:solidFill>
                  <a:srgbClr val="A09CA1"/>
                </a:solidFill>
                <a:latin typeface="Times New Roman"/>
                <a:hlinkClick r:id="rLinkId1"/>
              </a:rPr>
              <a:t>www.peks-cr.cz</a:t>
            </a:r>
            <a:r>
              <a:rPr lang="en-US" sz="850">
                <a:solidFill>
                  <a:srgbClr val="A09CA1"/>
                </a:solidFill>
                <a:latin typeface="Times New Roman"/>
              </a:rPr>
              <a:t>. </a:t>
            </a:r>
            <a:r>
              <a:rPr lang="cs" sz="850">
                <a:solidFill>
                  <a:srgbClr val="A09CA1"/>
                </a:solidFill>
                <a:latin typeface="Times New Roman"/>
              </a:rPr>
              <a:t>Živnostenský portál obsahuje data o podnikatelských subjektech Česke republiky a je veřejně přístupný. Uvedené náklady se vztahují na nový zápis do živnostenského portálu a pravidelnou aktualizaci dat, za účelem poskytování informací o zapsaném podnikateli a také o ostatních podnikatelských subjektech. Tato nabídka je určena výhradně podnikatelům ve smyslu směrnice 2005/29/EC, to znamená právnickým nebo fyzickým osobám, jež jednají za účelem, který lze považovat za provozováni jejich obchodu, živnosti nebo řemesla anebo výkonu jejich svobodného povolání, a komukoliv kdo jedná jmenem obchodníka nebo v jeho zastoupeni</a:t>
            </a:r>
          </a:p>
        </p:txBody>
      </p:sp>
      <p:sp>
        <p:nvSpPr>
          <p:cNvPr id="24" name=""/>
          <p:cNvSpPr/>
          <p:nvPr/>
        </p:nvSpPr>
        <p:spPr>
          <a:xfrm>
            <a:off x="3883152" y="4017264"/>
            <a:ext cx="3243072" cy="1054608"/>
          </a:xfrm>
          <a:prstGeom prst="rect">
            <a:avLst/>
          </a:prstGeom>
          <a:noFill/>
        </p:spPr>
        <p:txBody>
          <a:bodyPr lIns="0" tIns="0" rIns="0" bIns="0">
            <a:noAutofit/>
          </a:bodyPr>
          <a:p>
            <a:pPr marL="0" indent="0" marR="0">
              <a:spcAft>
                <a:spcPts val="140"/>
              </a:spcAft>
            </a:pPr>
            <a:r>
              <a:rPr lang="cs" sz="850">
                <a:solidFill>
                  <a:srgbClr val="A09CA1"/>
                </a:solidFill>
                <a:latin typeface="Times New Roman"/>
              </a:rPr>
              <a:t>Tento formulář je v souladu s ustanovením §1731 a násl. zákona č. 89/2012 Sb., občanský zákoník, pouze nabídkou/návrhem na uzavření smlouvy jejíž předmětem je úplatná registrace do rejstříku a s tím spojene poskytování inzertních služeb Smlouva se považuje za uzavřenou uhradou uvedené částky provozovateli</a:t>
            </a:r>
          </a:p>
          <a:p>
            <a:pPr marL="0" indent="0" marR="0"/>
            <a:r>
              <a:rPr lang="cs" sz="850">
                <a:solidFill>
                  <a:srgbClr val="A09CA1"/>
                </a:solidFill>
                <a:latin typeface="Times New Roman"/>
              </a:rPr>
              <a:t>Náklady na zápis do rejstříku</a:t>
            </a:r>
          </a:p>
        </p:txBody>
      </p:sp>
      <p:sp>
        <p:nvSpPr>
          <p:cNvPr id="25" name=""/>
          <p:cNvSpPr/>
          <p:nvPr/>
        </p:nvSpPr>
        <p:spPr>
          <a:xfrm>
            <a:off x="3931920" y="5239512"/>
            <a:ext cx="2051304" cy="533400"/>
          </a:xfrm>
          <a:prstGeom prst="rect">
            <a:avLst/>
          </a:prstGeom>
          <a:solidFill>
            <a:srgbClr val="E7EAF0"/>
          </a:solidFill>
        </p:spPr>
        <p:txBody>
          <a:bodyPr lIns="0" tIns="0" rIns="0" bIns="0">
            <a:noAutofit/>
          </a:bodyPr>
          <a:p>
            <a:pPr marL="0" indent="0" marR="0"/>
            <a:r>
              <a:rPr lang="cs" sz="850">
                <a:solidFill>
                  <a:srgbClr val="A09CA1"/>
                </a:solidFill>
                <a:latin typeface="Times New Roman"/>
              </a:rPr>
              <a:t>Platební údaje:</a:t>
            </a:r>
          </a:p>
          <a:p>
            <a:pPr marL="0" indent="0" marR="0">
              <a:spcAft>
                <a:spcPts val="770"/>
              </a:spcAft>
            </a:pPr>
            <a:r>
              <a:rPr lang="cs" sz="850">
                <a:solidFill>
                  <a:srgbClr val="A09CA1"/>
                </a:solidFill>
                <a:latin typeface="Times New Roman"/>
              </a:rPr>
              <a:t>Číslo účtu: 1692540001/2700</a:t>
            </a:r>
          </a:p>
          <a:p>
            <a:pPr marL="0" indent="0" marR="0" defTabSz="923544">
              <a:tabLst>
                <a:tab pos="923544"/>
              </a:tabLst>
            </a:pPr>
            <a:r>
              <a:rPr lang="cs" sz="900">
                <a:solidFill>
                  <a:srgbClr val="A09CA1"/>
                </a:solidFill>
                <a:latin typeface="Courier New"/>
              </a:rPr>
              <a:t>Částka:	2690,00 Kč</a:t>
            </a:r>
          </a:p>
        </p:txBody>
      </p:sp>
      <p:sp>
        <p:nvSpPr>
          <p:cNvPr id="26" name=""/>
          <p:cNvSpPr/>
          <p:nvPr/>
        </p:nvSpPr>
        <p:spPr>
          <a:xfrm>
            <a:off x="4943856" y="6815328"/>
            <a:ext cx="1298448" cy="161544"/>
          </a:xfrm>
          <a:prstGeom prst="rect">
            <a:avLst/>
          </a:prstGeom>
          <a:noFill/>
        </p:spPr>
        <p:txBody>
          <a:bodyPr lIns="0" tIns="0" rIns="0" bIns="0" wrap="none">
            <a:noAutofit/>
          </a:bodyPr>
          <a:p>
            <a:pPr marL="0" indent="0" marR="0"/>
            <a:r>
              <a:rPr lang="cs" sz="1000">
                <a:solidFill>
                  <a:srgbClr val="A09CA1"/>
                </a:solidFill>
                <a:latin typeface="Courier New"/>
              </a:rPr>
              <a:t>Jx£x Schovanec</a:t>
            </a:r>
          </a:p>
        </p:txBody>
      </p:sp>
      <p:sp>
        <p:nvSpPr>
          <p:cNvPr id="27" name=""/>
          <p:cNvSpPr/>
          <p:nvPr/>
        </p:nvSpPr>
        <p:spPr>
          <a:xfrm>
            <a:off x="5111496" y="6964680"/>
            <a:ext cx="999744" cy="121920"/>
          </a:xfrm>
          <a:prstGeom prst="rect">
            <a:avLst/>
          </a:prstGeom>
          <a:noFill/>
        </p:spPr>
        <p:txBody>
          <a:bodyPr lIns="0" tIns="0" rIns="0" bIns="0" wrap="none">
            <a:noAutofit/>
          </a:bodyPr>
          <a:p>
            <a:pPr marL="0" indent="0" marR="0"/>
            <a:r>
              <a:rPr lang="cs" sz="800">
                <a:solidFill>
                  <a:srgbClr val="A09CA1"/>
                </a:solidFill>
                <a:latin typeface="Courier New"/>
              </a:rPr>
              <a:t>odborný referent</a:t>
            </a:r>
          </a:p>
        </p:txBody>
      </p:sp>
      <p:sp>
        <p:nvSpPr>
          <p:cNvPr id="28" name=""/>
          <p:cNvSpPr/>
          <p:nvPr/>
        </p:nvSpPr>
        <p:spPr>
          <a:xfrm>
            <a:off x="249936" y="7455408"/>
            <a:ext cx="880872" cy="899160"/>
          </a:xfrm>
          <a:prstGeom prst="rect">
            <a:avLst/>
          </a:prstGeom>
          <a:noFill/>
        </p:spPr>
        <p:txBody>
          <a:bodyPr lIns="0" tIns="0" rIns="0" bIns="0">
            <a:noAutofit/>
          </a:bodyPr>
          <a:p>
            <a:pPr marL="0" indent="0" marR="0">
              <a:lnSpc>
                <a:spcPct val="108000"/>
              </a:lnSpc>
            </a:pPr>
            <a:r>
              <a:rPr lang="cs" b="1" sz="600">
                <a:solidFill>
                  <a:srgbClr val="A09CA1"/>
                </a:solidFill>
                <a:latin typeface="Arial"/>
              </a:rPr>
              <a:t>Poštovní poukázka A </a:t>
            </a:r>
            <a:r>
              <a:rPr lang="cs" b="1" sz="600">
                <a:solidFill>
                  <a:srgbClr val="D1899E"/>
                </a:solidFill>
                <a:latin typeface="Arial"/>
              </a:rPr>
              <a:t>Podací lístek</a:t>
            </a:r>
          </a:p>
          <a:p>
            <a:pPr marL="0" indent="0" marR="0">
              <a:lnSpc>
                <a:spcPct val="108000"/>
              </a:lnSpc>
            </a:pPr>
            <a:r>
              <a:rPr lang="cs" sz="600">
                <a:solidFill>
                  <a:srgbClr val="D1899E"/>
                </a:solidFill>
                <a:latin typeface="Arial"/>
              </a:rPr>
              <a:t>Podat i </a:t>
            </a:r>
            <a:r>
              <a:rPr lang="cs" b="1" sz="550">
                <a:solidFill>
                  <a:srgbClr val="D1899E"/>
                </a:solidFill>
                <a:latin typeface="Times New Roman"/>
              </a:rPr>
              <a:t>Číslo</a:t>
            </a:r>
          </a:p>
          <a:p>
            <a:pPr marL="0" indent="0" marR="0">
              <a:lnSpc>
                <a:spcPct val="118000"/>
              </a:lnSpc>
            </a:pPr>
            <a:r>
              <a:rPr lang="cs" b="1" sz="550">
                <a:solidFill>
                  <a:srgbClr val="D1899E"/>
                </a:solidFill>
                <a:latin typeface="Times New Roman"/>
              </a:rPr>
              <a:t>Cena</a:t>
            </a:r>
          </a:p>
          <a:p>
            <a:pPr marL="0" indent="0" marR="0">
              <a:lnSpc>
                <a:spcPct val="130000"/>
              </a:lnSpc>
            </a:pPr>
            <a:r>
              <a:rPr lang="cs" b="1" sz="500">
                <a:solidFill>
                  <a:srgbClr val="D1899E"/>
                </a:solidFill>
                <a:latin typeface="Arial"/>
              </a:rPr>
              <a:t>Česká pošta, s.p.</a:t>
            </a:r>
          </a:p>
          <a:p>
            <a:pPr marL="0" indent="0" marR="0">
              <a:lnSpc>
                <a:spcPct val="108000"/>
              </a:lnSpc>
              <a:spcAft>
                <a:spcPts val="1050"/>
              </a:spcAft>
            </a:pPr>
            <a:r>
              <a:rPr lang="cs" sz="600">
                <a:solidFill>
                  <a:srgbClr val="D1899E"/>
                </a:solidFill>
                <a:latin typeface="Arial"/>
              </a:rPr>
              <a:t>iC 47114983</a:t>
            </a:r>
          </a:p>
          <a:p>
            <a:pPr marL="0" indent="0" marR="0"/>
            <a:r>
              <a:rPr lang="cs" b="1" sz="400">
                <a:solidFill>
                  <a:srgbClr val="D1899E"/>
                </a:solidFill>
                <a:latin typeface="Arial"/>
              </a:rPr>
              <a:t>ČCSKAPOST*</a:t>
            </a:r>
          </a:p>
        </p:txBody>
      </p:sp>
      <p:sp>
        <p:nvSpPr>
          <p:cNvPr id="29" name=""/>
          <p:cNvSpPr/>
          <p:nvPr/>
        </p:nvSpPr>
        <p:spPr>
          <a:xfrm>
            <a:off x="256032" y="8339328"/>
            <a:ext cx="493776" cy="167640"/>
          </a:xfrm>
          <a:prstGeom prst="rect">
            <a:avLst/>
          </a:prstGeom>
          <a:noFill/>
        </p:spPr>
        <p:txBody>
          <a:bodyPr lIns="0" tIns="0" rIns="0" bIns="0" wrap="none">
            <a:noAutofit/>
          </a:bodyPr>
          <a:p>
            <a:pPr marL="0" indent="0" marR="0"/>
            <a:r>
              <a:rPr lang="cs" b="1" sz="500">
                <a:solidFill>
                  <a:srgbClr val="D1899E"/>
                </a:solidFill>
                <a:latin typeface="Arial"/>
              </a:rPr>
              <a:t>5čel plál by</a:t>
            </a:r>
          </a:p>
        </p:txBody>
      </p:sp>
      <p:sp>
        <p:nvSpPr>
          <p:cNvPr id="30" name=""/>
          <p:cNvSpPr/>
          <p:nvPr/>
        </p:nvSpPr>
        <p:spPr>
          <a:xfrm>
            <a:off x="4642104" y="7626096"/>
            <a:ext cx="429768" cy="112776"/>
          </a:xfrm>
          <a:prstGeom prst="rect">
            <a:avLst/>
          </a:prstGeom>
          <a:noFill/>
        </p:spPr>
        <p:txBody>
          <a:bodyPr lIns="0" tIns="0" rIns="0" bIns="0" wrap="none">
            <a:noAutofit/>
          </a:bodyPr>
          <a:p>
            <a:pPr marL="0" indent="0" marR="0"/>
            <a:r>
              <a:rPr lang="cs" b="1" sz="500">
                <a:solidFill>
                  <a:srgbClr val="D1899E"/>
                </a:solidFill>
                <a:latin typeface="Arial"/>
              </a:rPr>
              <a:t>‘Částka Kč</a:t>
            </a:r>
          </a:p>
        </p:txBody>
      </p:sp>
      <p:sp>
        <p:nvSpPr>
          <p:cNvPr id="31" name=""/>
          <p:cNvSpPr/>
          <p:nvPr/>
        </p:nvSpPr>
        <p:spPr>
          <a:xfrm>
            <a:off x="4639056" y="8269224"/>
            <a:ext cx="618744" cy="240792"/>
          </a:xfrm>
          <a:prstGeom prst="rect">
            <a:avLst/>
          </a:prstGeom>
          <a:noFill/>
        </p:spPr>
        <p:txBody>
          <a:bodyPr lIns="0" tIns="0" rIns="0" bIns="0">
            <a:noAutofit/>
          </a:bodyPr>
          <a:p>
            <a:pPr marL="0" indent="0" marR="0"/>
            <a:r>
              <a:rPr lang="cs" b="1" sz="500">
                <a:solidFill>
                  <a:srgbClr val="B9909E"/>
                </a:solidFill>
                <a:latin typeface="Arial"/>
              </a:rPr>
              <a:t>Kód bank v</a:t>
            </a:r>
          </a:p>
          <a:p>
            <a:pPr marL="0" indent="0" marR="0">
              <a:lnSpc>
                <a:spcPct val="97000"/>
              </a:lnSpc>
            </a:pPr>
            <a:r>
              <a:rPr lang="cs" sz="1000">
                <a:solidFill>
                  <a:srgbClr val="B9909E"/>
                </a:solidFill>
                <a:latin typeface="Courier New"/>
              </a:rPr>
              <a:t>2 7 0 0</a:t>
            </a:r>
          </a:p>
        </p:txBody>
      </p:sp>
      <p:sp>
        <p:nvSpPr>
          <p:cNvPr id="32" name=""/>
          <p:cNvSpPr/>
          <p:nvPr/>
        </p:nvSpPr>
        <p:spPr>
          <a:xfrm>
            <a:off x="1456944" y="8763000"/>
            <a:ext cx="252984" cy="112776"/>
          </a:xfrm>
          <a:prstGeom prst="rect">
            <a:avLst/>
          </a:prstGeom>
          <a:noFill/>
        </p:spPr>
        <p:txBody>
          <a:bodyPr lIns="0" tIns="0" rIns="0" bIns="0" wrap="none">
            <a:noAutofit/>
          </a:bodyPr>
          <a:p>
            <a:pPr marL="0" indent="0" marR="0"/>
            <a:r>
              <a:rPr lang="cs" sz="800">
                <a:solidFill>
                  <a:srgbClr val="A09CA1"/>
                </a:solidFill>
                <a:latin typeface="Arial"/>
              </a:rPr>
              <a:t>2690</a:t>
            </a:r>
          </a:p>
        </p:txBody>
      </p:sp>
      <p:sp>
        <p:nvSpPr>
          <p:cNvPr id="33" name=""/>
          <p:cNvSpPr/>
          <p:nvPr/>
        </p:nvSpPr>
        <p:spPr>
          <a:xfrm>
            <a:off x="1770888" y="8674608"/>
            <a:ext cx="1505712" cy="192024"/>
          </a:xfrm>
          <a:prstGeom prst="rect">
            <a:avLst/>
          </a:prstGeom>
          <a:noFill/>
        </p:spPr>
        <p:txBody>
          <a:bodyPr lIns="0" tIns="0" rIns="0" bIns="0">
            <a:noAutofit/>
          </a:bodyPr>
          <a:p>
            <a:pPr marL="0" indent="139700" marR="0" defTabSz="517652">
              <a:tabLst>
                <a:tab pos="517652"/>
              </a:tabLst>
            </a:pPr>
            <a:r>
              <a:rPr lang="cs" b="1" sz="500">
                <a:solidFill>
                  <a:srgbClr val="D1899E"/>
                </a:solidFill>
                <a:latin typeface="Arial"/>
              </a:rPr>
              <a:t>i	. Adresa majitele účtu</a:t>
            </a:r>
          </a:p>
          <a:p>
            <a:pPr marL="0" indent="0" marR="0">
              <a:lnSpc>
                <a:spcPct val="75000"/>
              </a:lnSpc>
            </a:pPr>
            <a:r>
              <a:rPr lang="cs" b="1" sz="500">
                <a:solidFill>
                  <a:srgbClr val="D1899E"/>
                </a:solidFill>
                <a:latin typeface="Arial"/>
              </a:rPr>
              <a:t>Kč </a:t>
            </a:r>
            <a:r>
              <a:rPr lang="cs" b="1" baseline="-25000" sz="500">
                <a:solidFill>
                  <a:srgbClr val="A09CA1"/>
                </a:solidFill>
                <a:latin typeface="Arial"/>
              </a:rPr>
              <a:t>0Q</a:t>
            </a:r>
            <a:r>
              <a:rPr lang="cs" b="1" sz="500">
                <a:solidFill>
                  <a:srgbClr val="A09CA1"/>
                </a:solidFill>
                <a:latin typeface="Arial"/>
              </a:rPr>
              <a:t> </a:t>
            </a:r>
            <a:r>
              <a:rPr lang="cs" b="1" sz="500">
                <a:solidFill>
                  <a:srgbClr val="D1899E"/>
                </a:solidFill>
                <a:latin typeface="Arial"/>
              </a:rPr>
              <a:t>h</a:t>
            </a:r>
          </a:p>
        </p:txBody>
      </p:sp>
      <p:sp>
        <p:nvSpPr>
          <p:cNvPr id="34" name=""/>
          <p:cNvSpPr/>
          <p:nvPr/>
        </p:nvSpPr>
        <p:spPr>
          <a:xfrm>
            <a:off x="256032" y="8875776"/>
            <a:ext cx="1822704" cy="365760"/>
          </a:xfrm>
          <a:prstGeom prst="rect">
            <a:avLst/>
          </a:prstGeom>
          <a:noFill/>
        </p:spPr>
        <p:txBody>
          <a:bodyPr lIns="0" tIns="0" rIns="0" bIns="0">
            <a:noAutofit/>
          </a:bodyPr>
          <a:p>
            <a:pPr marL="0" indent="0" marR="0"/>
            <a:r>
              <a:rPr lang="cs" b="1" sz="500">
                <a:solidFill>
                  <a:srgbClr val="D1899E"/>
                </a:solidFill>
                <a:latin typeface="Arial"/>
              </a:rPr>
              <a:t>Slovy</a:t>
            </a:r>
          </a:p>
          <a:p>
            <a:pPr marL="0" indent="342900" marR="0">
              <a:spcAft>
                <a:spcPts val="280"/>
              </a:spcAft>
            </a:pPr>
            <a:r>
              <a:rPr lang="cs" sz="800">
                <a:solidFill>
                  <a:srgbClr val="A09CA1"/>
                </a:solidFill>
                <a:latin typeface="Arial"/>
              </a:rPr>
              <a:t>-dvatisicešestsetdevadesát-</a:t>
            </a:r>
          </a:p>
          <a:p>
            <a:pPr algn="r" marL="0" indent="0" marR="0"/>
            <a:r>
              <a:rPr lang="cs" b="1" sz="500">
                <a:solidFill>
                  <a:srgbClr val="D1899E"/>
                </a:solidFill>
                <a:latin typeface="Arial"/>
              </a:rPr>
              <a:t>Kč</a:t>
            </a:r>
          </a:p>
        </p:txBody>
      </p:sp>
      <p:sp>
        <p:nvSpPr>
          <p:cNvPr id="35" name=""/>
          <p:cNvSpPr/>
          <p:nvPr/>
        </p:nvSpPr>
        <p:spPr>
          <a:xfrm>
            <a:off x="259080" y="9281160"/>
            <a:ext cx="1264920" cy="539496"/>
          </a:xfrm>
          <a:prstGeom prst="rect">
            <a:avLst/>
          </a:prstGeom>
          <a:noFill/>
        </p:spPr>
        <p:txBody>
          <a:bodyPr lIns="0" tIns="0" rIns="0" bIns="0">
            <a:noAutofit/>
          </a:bodyPr>
          <a:p>
            <a:pPr marL="179900" indent="-215900" marR="0">
              <a:lnSpc>
                <a:spcPct val="138000"/>
              </a:lnSpc>
            </a:pPr>
            <a:r>
              <a:rPr lang="cs" b="1" sz="500">
                <a:solidFill>
                  <a:srgbClr val="D1899E"/>
                </a:solidFill>
                <a:latin typeface="Arial"/>
              </a:rPr>
              <a:t>kdresa majitele účtu </a:t>
            </a:r>
            <a:r>
              <a:rPr lang="cs" sz="800">
                <a:solidFill>
                  <a:srgbClr val="A09CA1"/>
                </a:solidFill>
                <a:latin typeface="Arial"/>
              </a:rPr>
              <a:t>RHONIUM s.r.o. Na Folimance 2155/15 120 00 Praha 2</a:t>
            </a:r>
          </a:p>
        </p:txBody>
      </p:sp>
      <p:sp>
        <p:nvSpPr>
          <p:cNvPr id="36" name=""/>
          <p:cNvSpPr/>
          <p:nvPr/>
        </p:nvSpPr>
        <p:spPr>
          <a:xfrm>
            <a:off x="3718560" y="8555736"/>
            <a:ext cx="451104" cy="103632"/>
          </a:xfrm>
          <a:prstGeom prst="rect">
            <a:avLst/>
          </a:prstGeom>
          <a:noFill/>
        </p:spPr>
        <p:txBody>
          <a:bodyPr lIns="0" tIns="0" rIns="0" bIns="0" wrap="none">
            <a:noAutofit/>
          </a:bodyPr>
          <a:p>
            <a:pPr marL="0" indent="0" marR="0"/>
            <a:r>
              <a:rPr lang="cs" b="1" sz="500">
                <a:solidFill>
                  <a:srgbClr val="D1899E"/>
                </a:solidFill>
                <a:latin typeface="Arial"/>
              </a:rPr>
              <a:t>podací znaky</a:t>
            </a:r>
          </a:p>
        </p:txBody>
      </p:sp>
      <p:sp>
        <p:nvSpPr>
          <p:cNvPr id="38" name=""/>
          <p:cNvSpPr/>
          <p:nvPr/>
        </p:nvSpPr>
        <p:spPr>
          <a:xfrm>
            <a:off x="2703576" y="8875776"/>
            <a:ext cx="1118616" cy="368808"/>
          </a:xfrm>
          <a:prstGeom prst="rect">
            <a:avLst/>
          </a:prstGeom>
          <a:noFill/>
        </p:spPr>
        <p:txBody>
          <a:bodyPr lIns="0" tIns="0" rIns="0" bIns="0">
            <a:noAutofit/>
          </a:bodyPr>
          <a:p>
            <a:pPr marL="0" indent="58420" marR="0">
              <a:lnSpc>
                <a:spcPct val="123000"/>
              </a:lnSpc>
            </a:pPr>
            <a:r>
              <a:rPr lang="cs" sz="800">
                <a:solidFill>
                  <a:srgbClr val="A09CA1"/>
                </a:solidFill>
                <a:latin typeface="Arial"/>
              </a:rPr>
              <a:t>RHONIUM S r o</a:t>
            </a:r>
          </a:p>
          <a:p>
            <a:pPr marL="0" indent="12700" marR="0">
              <a:lnSpc>
                <a:spcPct val="123000"/>
              </a:lnSpc>
            </a:pPr>
            <a:r>
              <a:rPr lang="cs" sz="800">
                <a:solidFill>
                  <a:srgbClr val="A09CA1"/>
                </a:solidFill>
                <a:latin typeface="Arial"/>
              </a:rPr>
              <a:t>Na Folimance 2155/15 120 00 Praha 2</a:t>
            </a:r>
          </a:p>
        </p:txBody>
      </p:sp>
      <p:sp>
        <p:nvSpPr>
          <p:cNvPr id="39" name=""/>
          <p:cNvSpPr/>
          <p:nvPr/>
        </p:nvSpPr>
        <p:spPr>
          <a:xfrm>
            <a:off x="2444496" y="9296400"/>
            <a:ext cx="1901952" cy="85344"/>
          </a:xfrm>
          <a:prstGeom prst="rect">
            <a:avLst/>
          </a:prstGeom>
          <a:noFill/>
        </p:spPr>
        <p:txBody>
          <a:bodyPr lIns="0" tIns="0" rIns="0" bIns="0" wrap="none">
            <a:noAutofit/>
          </a:bodyPr>
          <a:p>
            <a:pPr marL="0" indent="0" marR="0"/>
            <a:r>
              <a:rPr lang="cs" b="1" sz="500">
                <a:solidFill>
                  <a:srgbClr val="D1899E"/>
                </a:solidFill>
                <a:latin typeface="Arial"/>
              </a:rPr>
              <a:t>Zpra.a pro příjemce i hůlkový m písmem, tiskem)</a:t>
            </a:r>
          </a:p>
        </p:txBody>
      </p:sp>
      <p:sp>
        <p:nvSpPr>
          <p:cNvPr id="40" name=""/>
          <p:cNvSpPr/>
          <p:nvPr/>
        </p:nvSpPr>
        <p:spPr>
          <a:xfrm>
            <a:off x="4617720" y="8577072"/>
            <a:ext cx="429768" cy="115824"/>
          </a:xfrm>
          <a:prstGeom prst="rect">
            <a:avLst/>
          </a:prstGeom>
          <a:noFill/>
        </p:spPr>
        <p:txBody>
          <a:bodyPr lIns="0" tIns="0" rIns="0" bIns="0" wrap="none">
            <a:noAutofit/>
          </a:bodyPr>
          <a:p>
            <a:pPr marL="0" indent="0" marR="0"/>
            <a:r>
              <a:rPr lang="cs" sz="600">
                <a:solidFill>
                  <a:srgbClr val="D1899E"/>
                </a:solidFill>
                <a:latin typeface="Arial"/>
              </a:rPr>
              <a:t>*K. symbol</a:t>
            </a:r>
          </a:p>
        </p:txBody>
      </p:sp>
      <p:sp>
        <p:nvSpPr>
          <p:cNvPr id="41" name=""/>
          <p:cNvSpPr/>
          <p:nvPr/>
        </p:nvSpPr>
        <p:spPr>
          <a:xfrm>
            <a:off x="4568952" y="7955280"/>
            <a:ext cx="755904" cy="118872"/>
          </a:xfrm>
          <a:prstGeom prst="rect">
            <a:avLst/>
          </a:prstGeom>
          <a:noFill/>
        </p:spPr>
        <p:txBody>
          <a:bodyPr lIns="0" tIns="0" rIns="0" bIns="0" wrap="none">
            <a:noAutofit/>
          </a:bodyPr>
          <a:p>
            <a:pPr algn="r" marL="0" indent="0" marR="0"/>
            <a:r>
              <a:rPr lang="cs" b="1" sz="500">
                <a:solidFill>
                  <a:srgbClr val="D1899E"/>
                </a:solidFill>
                <a:latin typeface="Arial"/>
              </a:rPr>
              <a:t>“Xe prospěch účtu</a:t>
            </a:r>
          </a:p>
        </p:txBody>
      </p:sp>
      <p:sp>
        <p:nvSpPr>
          <p:cNvPr id="43" name=""/>
          <p:cNvSpPr/>
          <p:nvPr/>
        </p:nvSpPr>
        <p:spPr>
          <a:xfrm>
            <a:off x="6156960" y="7510272"/>
            <a:ext cx="1322832" cy="131064"/>
          </a:xfrm>
          <a:prstGeom prst="rect">
            <a:avLst/>
          </a:prstGeom>
          <a:noFill/>
        </p:spPr>
        <p:txBody>
          <a:bodyPr lIns="0" tIns="0" rIns="0" bIns="0" wrap="none">
            <a:noAutofit/>
          </a:bodyPr>
          <a:p>
            <a:pPr algn="ctr" marL="0" indent="0" marR="0"/>
            <a:r>
              <a:rPr lang="cs" b="1" sz="1100">
                <a:solidFill>
                  <a:srgbClr val="A09CA1"/>
                </a:solidFill>
                <a:latin typeface="Times New Roman"/>
              </a:rPr>
              <a:t>Poštovní poukázka</a:t>
            </a:r>
          </a:p>
        </p:txBody>
      </p:sp>
      <p:sp>
        <p:nvSpPr>
          <p:cNvPr id="44" name=""/>
          <p:cNvSpPr/>
          <p:nvPr/>
        </p:nvSpPr>
        <p:spPr>
          <a:xfrm>
            <a:off x="7156704" y="7665720"/>
            <a:ext cx="323088" cy="60960"/>
          </a:xfrm>
          <a:prstGeom prst="rect">
            <a:avLst/>
          </a:prstGeom>
          <a:noFill/>
        </p:spPr>
        <p:txBody>
          <a:bodyPr lIns="0" tIns="0" rIns="0" bIns="0" wrap="none">
            <a:noAutofit/>
          </a:bodyPr>
          <a:p>
            <a:pPr algn="ctr" marL="0" indent="0" marR="0"/>
            <a:r>
              <a:rPr lang="cs" b="1" sz="500">
                <a:solidFill>
                  <a:srgbClr val="D1899E"/>
                </a:solidFill>
                <a:latin typeface="Arial"/>
              </a:rPr>
              <a:t>■Tr. kód</a:t>
            </a:r>
          </a:p>
        </p:txBody>
      </p:sp>
      <p:sp>
        <p:nvSpPr>
          <p:cNvPr id="45" name=""/>
          <p:cNvSpPr/>
          <p:nvPr/>
        </p:nvSpPr>
        <p:spPr>
          <a:xfrm>
            <a:off x="5644896" y="8031480"/>
            <a:ext cx="1850136" cy="252984"/>
          </a:xfrm>
          <a:prstGeom prst="rect">
            <a:avLst/>
          </a:prstGeom>
          <a:noFill/>
        </p:spPr>
        <p:txBody>
          <a:bodyPr lIns="0" tIns="0" rIns="0" bIns="0" wrap="none">
            <a:noAutofit/>
          </a:bodyPr>
          <a:p>
            <a:pPr marL="0" indent="0" marR="0"/>
            <a:r>
              <a:rPr lang="cs" sz="950">
                <a:solidFill>
                  <a:srgbClr val="A09CA1"/>
                </a:solidFill>
                <a:latin typeface="Arial"/>
              </a:rPr>
              <a:t>[16925 4 0001</a:t>
            </a:r>
          </a:p>
        </p:txBody>
      </p:sp>
      <p:sp>
        <p:nvSpPr>
          <p:cNvPr id="46" name=""/>
          <p:cNvSpPr/>
          <p:nvPr/>
        </p:nvSpPr>
        <p:spPr>
          <a:xfrm>
            <a:off x="5644896" y="8275320"/>
            <a:ext cx="490728" cy="131064"/>
          </a:xfrm>
          <a:prstGeom prst="rect">
            <a:avLst/>
          </a:prstGeom>
          <a:noFill/>
        </p:spPr>
        <p:txBody>
          <a:bodyPr lIns="0" tIns="0" rIns="0" bIns="0" wrap="none">
            <a:noAutofit/>
          </a:bodyPr>
          <a:p>
            <a:pPr marL="0" indent="0" marR="0"/>
            <a:r>
              <a:rPr lang="cs" b="1" sz="500">
                <a:solidFill>
                  <a:srgbClr val="D1899E"/>
                </a:solidFill>
                <a:latin typeface="Arial"/>
              </a:rPr>
              <a:t>pV. symbol</a:t>
            </a:r>
          </a:p>
        </p:txBody>
      </p:sp>
      <p:sp>
        <p:nvSpPr>
          <p:cNvPr id="47" name=""/>
          <p:cNvSpPr/>
          <p:nvPr/>
        </p:nvSpPr>
        <p:spPr>
          <a:xfrm>
            <a:off x="5718048" y="8580120"/>
            <a:ext cx="408432" cy="97536"/>
          </a:xfrm>
          <a:prstGeom prst="rect">
            <a:avLst/>
          </a:prstGeom>
          <a:noFill/>
        </p:spPr>
        <p:txBody>
          <a:bodyPr lIns="0" tIns="0" rIns="0" bIns="0" wrap="none">
            <a:noAutofit/>
          </a:bodyPr>
          <a:p>
            <a:pPr marL="0" indent="0" marR="0"/>
            <a:r>
              <a:rPr lang="cs" sz="600">
                <a:solidFill>
                  <a:srgbClr val="D1899E"/>
                </a:solidFill>
                <a:latin typeface="Arial"/>
              </a:rPr>
              <a:t>S. svmbol</a:t>
            </a:r>
          </a:p>
        </p:txBody>
      </p:sp>
      <p:sp>
        <p:nvSpPr>
          <p:cNvPr id="48" name=""/>
          <p:cNvSpPr/>
          <p:nvPr/>
        </p:nvSpPr>
        <p:spPr>
          <a:xfrm>
            <a:off x="4648200" y="8875776"/>
            <a:ext cx="2843784" cy="243840"/>
          </a:xfrm>
          <a:prstGeom prst="rect">
            <a:avLst/>
          </a:prstGeom>
          <a:noFill/>
        </p:spPr>
        <p:txBody>
          <a:bodyPr lIns="0" tIns="0" rIns="0" bIns="0">
            <a:noAutofit/>
          </a:bodyPr>
          <a:p>
            <a:pPr marL="0" indent="0" marR="0" defTabSz="911352">
              <a:lnSpc>
                <a:spcPct val="180000"/>
              </a:lnSpc>
              <a:tabLst/>
            </a:pPr>
            <a:r>
              <a:rPr lang="cs" b="1" sz="500">
                <a:solidFill>
                  <a:srgbClr val="D1899E"/>
                </a:solidFill>
                <a:latin typeface="Arial"/>
              </a:rPr>
              <a:t>t daje zarovnejte vpravo, první část čísla účtu (předčistil uvedte před zvýrazněnou </a:t>
            </a:r>
            <a:r>
              <a:rPr lang="cs" b="1" cap="small" sz="500">
                <a:solidFill>
                  <a:srgbClr val="D1899E"/>
                </a:solidFill>
                <a:latin typeface="Arial"/>
              </a:rPr>
              <a:t>svkííh </a:t>
            </a:r>
            <a:r>
              <a:rPr lang="cs" b="1" sz="500">
                <a:solidFill>
                  <a:srgbClr val="D1899E"/>
                </a:solidFill>
                <a:latin typeface="Arial"/>
              </a:rPr>
              <a:t>Odesílatel ____________</a:t>
            </a:r>
          </a:p>
        </p:txBody>
      </p:sp>
      <p:sp>
        <p:nvSpPr>
          <p:cNvPr id="49" name=""/>
          <p:cNvSpPr/>
          <p:nvPr/>
        </p:nvSpPr>
        <p:spPr>
          <a:xfrm>
            <a:off x="2292096" y="9140952"/>
            <a:ext cx="76200" cy="100584"/>
          </a:xfrm>
          <a:prstGeom prst="rect">
            <a:avLst/>
          </a:prstGeom>
          <a:noFill/>
        </p:spPr>
        <p:txBody>
          <a:bodyPr lIns="0" tIns="0" rIns="0" bIns="0" wrap="none">
            <a:noAutofit/>
          </a:bodyPr>
          <a:p>
            <a:pPr algn="just" marL="0" indent="0" marR="0"/>
            <a:r>
              <a:rPr lang="cs" sz="700">
                <a:solidFill>
                  <a:srgbClr val="D1899E"/>
                </a:solidFill>
                <a:latin typeface="Arial"/>
              </a:rPr>
              <a:t>h</a:t>
            </a:r>
          </a:p>
        </p:txBody>
      </p:sp>
      <p:sp>
        <p:nvSpPr>
          <p:cNvPr id="50" name=""/>
          <p:cNvSpPr/>
          <p:nvPr/>
        </p:nvSpPr>
        <p:spPr>
          <a:xfrm>
            <a:off x="795528" y="9902952"/>
            <a:ext cx="838200" cy="115824"/>
          </a:xfrm>
          <a:prstGeom prst="rect">
            <a:avLst/>
          </a:prstGeom>
          <a:noFill/>
        </p:spPr>
        <p:txBody>
          <a:bodyPr lIns="0" tIns="0" rIns="0" bIns="0" wrap="none">
            <a:noAutofit/>
          </a:bodyPr>
          <a:p>
            <a:pPr marL="0" indent="0" marR="0"/>
            <a:r>
              <a:rPr lang="cs" sz="800">
                <a:solidFill>
                  <a:srgbClr val="A09CA1"/>
                </a:solidFill>
                <a:latin typeface="Arial"/>
              </a:rPr>
              <a:t>1692540001/2700</a:t>
            </a:r>
          </a:p>
        </p:txBody>
      </p:sp>
      <p:sp>
        <p:nvSpPr>
          <p:cNvPr id="51" name=""/>
          <p:cNvSpPr/>
          <p:nvPr/>
        </p:nvSpPr>
        <p:spPr>
          <a:xfrm>
            <a:off x="2453640" y="9902952"/>
            <a:ext cx="2084832" cy="225552"/>
          </a:xfrm>
          <a:prstGeom prst="rect">
            <a:avLst/>
          </a:prstGeom>
          <a:noFill/>
        </p:spPr>
        <p:txBody>
          <a:bodyPr lIns="0" tIns="0" rIns="0" bIns="0">
            <a:noAutofit/>
          </a:bodyPr>
          <a:p>
            <a:pPr algn="ctr" marL="0" indent="0" marR="0">
              <a:lnSpc>
                <a:spcPct val="142000"/>
              </a:lnSpc>
            </a:pPr>
            <a:r>
              <a:rPr lang="cs" b="1" sz="500">
                <a:solidFill>
                  <a:srgbClr val="D1899E"/>
                </a:solidFill>
                <a:latin typeface="Arial"/>
              </a:rPr>
              <a:t>Vyplní plátce - majitel hěžnéhn účtu v CZK vedeného Poštovní spořitelnou jen při bezhotovostní úhradě</a:t>
            </a:r>
          </a:p>
        </p:txBody>
      </p:sp>
      <p:sp>
        <p:nvSpPr>
          <p:cNvPr id="52" name=""/>
          <p:cNvSpPr/>
          <p:nvPr/>
        </p:nvSpPr>
        <p:spPr>
          <a:xfrm>
            <a:off x="252984" y="10241280"/>
            <a:ext cx="377952" cy="115824"/>
          </a:xfrm>
          <a:prstGeom prst="rect">
            <a:avLst/>
          </a:prstGeom>
          <a:noFill/>
        </p:spPr>
        <p:txBody>
          <a:bodyPr lIns="0" tIns="0" rIns="0" bIns="0" wrap="none">
            <a:noAutofit/>
          </a:bodyPr>
          <a:p>
            <a:pPr marL="0" indent="0" marR="0"/>
            <a:r>
              <a:rPr lang="cs" b="1" sz="500">
                <a:solidFill>
                  <a:srgbClr val="D1899E"/>
                </a:solidFill>
                <a:latin typeface="Arial"/>
              </a:rPr>
              <a:t>v. sy mbol</a:t>
            </a:r>
          </a:p>
        </p:txBody>
      </p:sp>
      <p:sp>
        <p:nvSpPr>
          <p:cNvPr id="53" name=""/>
          <p:cNvSpPr/>
          <p:nvPr/>
        </p:nvSpPr>
        <p:spPr>
          <a:xfrm>
            <a:off x="2953512" y="10442448"/>
            <a:ext cx="1072896" cy="121920"/>
          </a:xfrm>
          <a:prstGeom prst="rect">
            <a:avLst/>
          </a:prstGeom>
          <a:noFill/>
        </p:spPr>
        <p:txBody>
          <a:bodyPr lIns="0" tIns="0" rIns="0" bIns="0" wrap="none">
            <a:noAutofit/>
          </a:bodyPr>
          <a:p>
            <a:pPr marL="0" indent="0" marR="0"/>
            <a:r>
              <a:rPr lang="cs" b="1" sz="500">
                <a:solidFill>
                  <a:srgbClr val="D1899E"/>
                </a:solidFill>
                <a:latin typeface="Arial"/>
              </a:rPr>
              <a:t>Datum, právoplatný podpis</a:t>
            </a:r>
          </a:p>
        </p:txBody>
      </p:sp>
      <p:sp>
        <p:nvSpPr>
          <p:cNvPr id="54" name=""/>
          <p:cNvSpPr/>
          <p:nvPr/>
        </p:nvSpPr>
        <p:spPr>
          <a:xfrm>
            <a:off x="4989576" y="10402824"/>
            <a:ext cx="670560" cy="115824"/>
          </a:xfrm>
          <a:prstGeom prst="rect">
            <a:avLst/>
          </a:prstGeom>
          <a:noFill/>
        </p:spPr>
        <p:txBody>
          <a:bodyPr lIns="0" tIns="0" rIns="0" bIns="0" wrap="none">
            <a:noAutofit/>
          </a:bodyPr>
          <a:p>
            <a:pPr marL="0" indent="0" marR="0"/>
            <a:r>
              <a:rPr lang="cs" b="1" sz="500">
                <a:solidFill>
                  <a:srgbClr val="D1899E"/>
                </a:solidFill>
                <a:latin typeface="Arial"/>
              </a:rPr>
              <a:t>Datum splatnosti</a:t>
            </a:r>
          </a:p>
        </p:txBody>
      </p:sp>
      <p:sp>
        <p:nvSpPr>
          <p:cNvPr id="55" name=""/>
          <p:cNvSpPr/>
          <p:nvPr/>
        </p:nvSpPr>
        <p:spPr>
          <a:xfrm>
            <a:off x="6830568" y="10418064"/>
            <a:ext cx="277368" cy="100584"/>
          </a:xfrm>
          <a:prstGeom prst="rect">
            <a:avLst/>
          </a:prstGeom>
          <a:noFill/>
        </p:spPr>
        <p:txBody>
          <a:bodyPr lIns="0" tIns="0" rIns="0" bIns="0" wrap="none">
            <a:noAutofit/>
          </a:bodyPr>
          <a:p>
            <a:pPr marL="0" indent="0" marR="0"/>
            <a:r>
              <a:rPr lang="cs" sz="600">
                <a:solidFill>
                  <a:srgbClr val="D1899E"/>
                </a:solidFill>
                <a:latin typeface="Arial"/>
              </a:rPr>
              <a:t>07/029</a:t>
            </a: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BECF1"/>
        </a:solidFill>
        <a:effectLst/>
      </p:bgPr>
    </p:bg>
    <p:spTree>
      <p:nvGrpSpPr>
        <p:cNvPr id="1" name=""/>
        <p:cNvGrpSpPr/>
        <p:nvPr/>
      </p:nvGrpSpPr>
      <p:grpSpPr/>
      <p:pic>
        <p:nvPicPr>
          <p:cNvPr id="2" name=""/>
          <p:cNvPicPr>
            <a:picLocks noChangeAspect="1"/>
          </p:cNvPicPr>
          <p:nvPr/>
        </p:nvPicPr>
        <p:blipFill>
          <a:blip r:embed="rPictId0"/>
          <a:stretch>
            <a:fillRect/>
          </a:stretch>
        </p:blipFill>
        <p:spPr>
          <a:xfrm>
            <a:off x="1210056" y="524256"/>
            <a:ext cx="829056" cy="813816"/>
          </a:xfrm>
          <a:prstGeom prst="rect">
            <a:avLst/>
          </a:prstGeom>
        </p:spPr>
      </p:pic>
      <p:pic>
        <p:nvPicPr>
          <p:cNvPr id="3" name=""/>
          <p:cNvPicPr>
            <a:picLocks noChangeAspect="1"/>
          </p:cNvPicPr>
          <p:nvPr/>
        </p:nvPicPr>
        <p:blipFill>
          <a:blip r:embed="rPictId1"/>
          <a:stretch>
            <a:fillRect/>
          </a:stretch>
        </p:blipFill>
        <p:spPr>
          <a:xfrm>
            <a:off x="4166616" y="1972056"/>
            <a:ext cx="1953768" cy="509016"/>
          </a:xfrm>
          <a:prstGeom prst="rect">
            <a:avLst/>
          </a:prstGeom>
        </p:spPr>
      </p:pic>
      <p:pic>
        <p:nvPicPr>
          <p:cNvPr id="4" name=""/>
          <p:cNvPicPr>
            <a:picLocks noChangeAspect="1"/>
          </p:cNvPicPr>
          <p:nvPr/>
        </p:nvPicPr>
        <p:blipFill>
          <a:blip r:embed="rPictId2"/>
          <a:stretch>
            <a:fillRect/>
          </a:stretch>
        </p:blipFill>
        <p:spPr>
          <a:xfrm>
            <a:off x="5684520" y="8625840"/>
            <a:ext cx="1033272" cy="1210056"/>
          </a:xfrm>
          <a:prstGeom prst="rect">
            <a:avLst/>
          </a:prstGeom>
        </p:spPr>
      </p:pic>
      <p:sp>
        <p:nvSpPr>
          <p:cNvPr id="5" name=""/>
          <p:cNvSpPr/>
          <p:nvPr/>
        </p:nvSpPr>
        <p:spPr>
          <a:xfrm>
            <a:off x="2932176" y="685800"/>
            <a:ext cx="2371344" cy="463296"/>
          </a:xfrm>
          <a:prstGeom prst="rect">
            <a:avLst/>
          </a:prstGeom>
          <a:noFill/>
        </p:spPr>
        <p:txBody>
          <a:bodyPr lIns="0" tIns="0" rIns="0" bIns="0">
            <a:noAutofit/>
          </a:bodyPr>
          <a:p>
            <a:pPr algn="ctr" marL="0" indent="0" marR="0">
              <a:spcAft>
                <a:spcPts val="770"/>
              </a:spcAft>
            </a:pPr>
            <a:r>
              <a:rPr lang="cs" b="1" sz="1000">
                <a:solidFill>
                  <a:srgbClr val="A09CA1"/>
                </a:solidFill>
                <a:latin typeface="Arial"/>
              </a:rPr>
              <a:t>ČESKÁ KOMORA ŽIVNOSTNÍKŮ</a:t>
            </a:r>
          </a:p>
          <a:p>
            <a:pPr marL="0" indent="0" marR="0"/>
            <a:r>
              <a:rPr lang="cs" b="1" sz="850">
                <a:solidFill>
                  <a:srgbClr val="A09CA1"/>
                </a:solidFill>
                <a:latin typeface="Arial"/>
              </a:rPr>
              <a:t>11000 Praha 1, Rybná 716/24, Staré Město</a:t>
            </a:r>
          </a:p>
        </p:txBody>
      </p:sp>
      <p:sp>
        <p:nvSpPr>
          <p:cNvPr id="6" name=""/>
          <p:cNvSpPr/>
          <p:nvPr/>
        </p:nvSpPr>
        <p:spPr>
          <a:xfrm>
            <a:off x="1234440" y="1606296"/>
            <a:ext cx="1304544" cy="121920"/>
          </a:xfrm>
          <a:prstGeom prst="rect">
            <a:avLst/>
          </a:prstGeom>
          <a:noFill/>
        </p:spPr>
        <p:txBody>
          <a:bodyPr lIns="0" tIns="0" rIns="0" bIns="0" wrap="none">
            <a:noAutofit/>
          </a:bodyPr>
          <a:p>
            <a:pPr marL="0" indent="0" marR="0"/>
            <a:r>
              <a:rPr lang="cs" b="1" sz="850">
                <a:solidFill>
                  <a:srgbClr val="A09CA1"/>
                </a:solidFill>
                <a:latin typeface="Arial"/>
              </a:rPr>
              <a:t>V Praze dne: 18.6.2024</a:t>
            </a:r>
          </a:p>
        </p:txBody>
      </p:sp>
      <p:sp>
        <p:nvSpPr>
          <p:cNvPr id="7" name=""/>
          <p:cNvSpPr/>
          <p:nvPr/>
        </p:nvSpPr>
        <p:spPr>
          <a:xfrm>
            <a:off x="5693664" y="1600200"/>
            <a:ext cx="1408176" cy="155448"/>
          </a:xfrm>
          <a:prstGeom prst="rect">
            <a:avLst/>
          </a:prstGeom>
          <a:noFill/>
        </p:spPr>
        <p:txBody>
          <a:bodyPr lIns="0" tIns="0" rIns="0" bIns="0" wrap="none">
            <a:noAutofit/>
          </a:bodyPr>
          <a:p>
            <a:pPr marL="0" indent="0" marR="0"/>
            <a:r>
              <a:rPr lang="cs" b="1" sz="850">
                <a:solidFill>
                  <a:srgbClr val="A09CA1"/>
                </a:solidFill>
                <a:latin typeface="Arial"/>
              </a:rPr>
              <a:t>Číslo jednací: CZ/2024/15</a:t>
            </a:r>
          </a:p>
        </p:txBody>
      </p:sp>
      <p:sp>
        <p:nvSpPr>
          <p:cNvPr id="8" name=""/>
          <p:cNvSpPr/>
          <p:nvPr/>
        </p:nvSpPr>
        <p:spPr>
          <a:xfrm>
            <a:off x="1438656" y="2097024"/>
            <a:ext cx="1664208" cy="649224"/>
          </a:xfrm>
          <a:prstGeom prst="rect">
            <a:avLst/>
          </a:prstGeom>
          <a:noFill/>
        </p:spPr>
        <p:txBody>
          <a:bodyPr lIns="0" tIns="0" rIns="0" bIns="0">
            <a:noAutofit/>
          </a:bodyPr>
          <a:p>
            <a:pPr marL="0" indent="0" marR="0"/>
            <a:r>
              <a:rPr lang="cs" b="1" sz="850">
                <a:solidFill>
                  <a:srgbClr val="D6B1C2"/>
                </a:solidFill>
                <a:latin typeface="Arial"/>
              </a:rPr>
              <a:t>Česká kometa živnostníků</a:t>
            </a:r>
          </a:p>
          <a:p>
            <a:pPr marL="529404" indent="0" marR="0" defTabSz="1248732">
              <a:spcAft>
                <a:spcPts val="630"/>
              </a:spcAft>
              <a:tabLst>
                <a:tab pos="1248732"/>
                <a:tab pos="1571820"/>
              </a:tabLst>
            </a:pPr>
            <a:r>
              <a:rPr lang="cs" sz="700">
                <a:solidFill>
                  <a:srgbClr val="D6B1C2"/>
                </a:solidFill>
                <a:latin typeface="Arial"/>
              </a:rPr>
              <a:t>Prjha-	„	{</a:t>
            </a:r>
          </a:p>
          <a:p>
            <a:pPr algn="just" marL="326204" indent="0" marR="0"/>
            <a:r>
              <a:rPr lang="cs" sz="900">
                <a:solidFill>
                  <a:srgbClr val="D6B1C2"/>
                </a:solidFill>
                <a:latin typeface="Calibri"/>
              </a:rPr>
              <a:t>18.06.2024 i</a:t>
            </a:r>
          </a:p>
        </p:txBody>
      </p:sp>
      <p:sp>
        <p:nvSpPr>
          <p:cNvPr id="9" name=""/>
          <p:cNvSpPr/>
          <p:nvPr/>
        </p:nvSpPr>
        <p:spPr>
          <a:xfrm>
            <a:off x="1277112" y="2953512"/>
            <a:ext cx="527304" cy="121920"/>
          </a:xfrm>
          <a:prstGeom prst="rect">
            <a:avLst/>
          </a:prstGeom>
          <a:noFill/>
        </p:spPr>
        <p:txBody>
          <a:bodyPr lIns="0" tIns="0" rIns="0" bIns="0" wrap="none">
            <a:noAutofit/>
          </a:bodyPr>
          <a:p>
            <a:pPr marL="0" indent="3048" marR="0"/>
            <a:r>
              <a:rPr lang="cs" sz="650">
                <a:solidFill>
                  <a:srgbClr val="DAC0CD"/>
                </a:solidFill>
                <a:latin typeface="Arial"/>
              </a:rPr>
              <a:t>Číslo |cdnjí.i.</a:t>
            </a:r>
          </a:p>
        </p:txBody>
      </p:sp>
      <p:sp>
        <p:nvSpPr>
          <p:cNvPr id="10" name=""/>
          <p:cNvSpPr/>
          <p:nvPr/>
        </p:nvSpPr>
        <p:spPr>
          <a:xfrm>
            <a:off x="2176272" y="3273552"/>
            <a:ext cx="3883152" cy="173736"/>
          </a:xfrm>
          <a:prstGeom prst="rect">
            <a:avLst/>
          </a:prstGeom>
          <a:noFill/>
        </p:spPr>
        <p:txBody>
          <a:bodyPr lIns="0" tIns="0" rIns="0" bIns="0" wrap="none">
            <a:noAutofit/>
          </a:bodyPr>
          <a:p>
            <a:pPr algn="ctr" marL="0" indent="0" marR="0"/>
            <a:r>
              <a:rPr lang="cs" b="1" sz="1000">
                <a:solidFill>
                  <a:srgbClr val="A09CA1"/>
                </a:solidFill>
                <a:latin typeface="Arial"/>
              </a:rPr>
              <a:t>POPLATEK ZA ZÁPIS DO ČESKÉ KOMORY ŽIVNOSTNÍKŮ</a:t>
            </a:r>
          </a:p>
        </p:txBody>
      </p:sp>
      <p:sp>
        <p:nvSpPr>
          <p:cNvPr id="11" name=""/>
          <p:cNvSpPr/>
          <p:nvPr/>
        </p:nvSpPr>
        <p:spPr>
          <a:xfrm>
            <a:off x="1127760" y="3575304"/>
            <a:ext cx="5983224" cy="2157984"/>
          </a:xfrm>
          <a:prstGeom prst="rect">
            <a:avLst/>
          </a:prstGeom>
          <a:noFill/>
        </p:spPr>
        <p:txBody>
          <a:bodyPr lIns="0" tIns="0" rIns="0" bIns="0">
            <a:noAutofit/>
          </a:bodyPr>
          <a:p>
            <a:pPr algn="ctr" marL="0" indent="0" marR="0">
              <a:lnSpc>
                <a:spcPct val="96000"/>
              </a:lnSpc>
            </a:pPr>
            <a:r>
              <a:rPr lang="cs" sz="850">
                <a:solidFill>
                  <a:srgbClr val="B3B3B9"/>
                </a:solidFill>
                <a:latin typeface="Tahoma"/>
              </a:rPr>
              <a:t>zapsana do</a:t>
            </a:r>
          </a:p>
          <a:p>
            <a:pPr algn="just" marL="0" indent="0" marR="0">
              <a:lnSpc>
                <a:spcPct val="97000"/>
              </a:lnSpc>
            </a:pPr>
            <a:r>
              <a:rPr lang="cs" sz="850">
                <a:solidFill>
                  <a:srgbClr val="B3B3B9"/>
                </a:solidFill>
                <a:latin typeface="Tahoma"/>
              </a:rPr>
              <a:t>Rejstřík Česka komora živnostníků obsahuje data o podnikatelských subjektech v České republice a je veřejné přístupná. Podle ustanovení § </a:t>
            </a:r>
            <a:r>
              <a:rPr lang="cs" b="1" sz="850">
                <a:solidFill>
                  <a:srgbClr val="B3B3B9"/>
                </a:solidFill>
                <a:latin typeface="Arial"/>
              </a:rPr>
              <a:t>6 odst. 1 zákona č. 455/1991 Sb. </a:t>
            </a:r>
            <a:r>
              <a:rPr lang="cs" sz="850">
                <a:solidFill>
                  <a:srgbClr val="B3B3B9"/>
                </a:solidFill>
                <a:latin typeface="Tahoma"/>
              </a:rPr>
              <a:t>o živnostenském podnikání ve znění pozdějších předpisů jsou všeobecnými podmínkami provozování živnosti fyzickými osobami, pokud tento zákon nestanoví jinak, plná svéprávnost, kterou lze nahradit přivolením soudu k souhlasu zákonného zástupce nezletilého k samostatnému provozováni podnikatelské činnosti a bezúhonnost. Náklady spojené se zápisem do České komory živnostníků představují naklady sběru dat a jejich zvýhodněný zápis do České komory živnostníků. Podle ustanoveni § </a:t>
            </a:r>
            <a:r>
              <a:rPr lang="cs" b="1" sz="850">
                <a:solidFill>
                  <a:srgbClr val="B3B3B9"/>
                </a:solidFill>
                <a:latin typeface="Arial"/>
              </a:rPr>
              <a:t>7 odst. 1 písm. b) zákona č. 586/1992 Sb. </a:t>
            </a:r>
            <a:r>
              <a:rPr lang="cs" sz="850">
                <a:solidFill>
                  <a:srgbClr val="B3B3B9"/>
                </a:solidFill>
                <a:latin typeface="Tahoma"/>
              </a:rPr>
              <a:t>o daních z příjmů se pro účely stanoveni dané z příjmů fyzických osob příjem ze živnostenského podnikáni považuje za příjem ze samostatné činnosti. Nabídka do zápisu do Česke komory živnostníků podléhá níže uvedenému textu a nesouvisí se zápisem nebo povinným zveřejněním obchodního rejstříku nebo živnostenského rejstříku, anebo jinými zveřejněními ze strany státních ustanovení. Platba nesouvisí s náklady oznámení zápisu do obchodního nebo živnostenského rejstříku Při nepřijeti obchodní nabídky budou použity výhradně základní informace týkající se Vašeho podnikání. Uhrazením uvedené platby se stává účetním dokladem. Nereflektování nabídky Varn nezpůsobí vznik závazků vůči ČKŽ s.r.o.. Vztahy mezi Českou komorou živnostníků a klienty se řídí všeobecnými obchodními podmínkami České komory živnostníků. Uhrazením platby uzavíráte smlouvu o zvýrazněném zápisu na dobu určitou a potvrzujete, že jste se s všeobecnými obchodními podmínkami seznámili a vyjadřujete s nimi souhlas. V případě Vašeho zájmu rádi upravíme nebo doplníme navrhovaný text podle vašeho přání</a:t>
            </a:r>
          </a:p>
        </p:txBody>
      </p:sp>
      <p:sp>
        <p:nvSpPr>
          <p:cNvPr id="12" name=""/>
          <p:cNvSpPr/>
          <p:nvPr/>
        </p:nvSpPr>
        <p:spPr>
          <a:xfrm>
            <a:off x="1127760" y="5839968"/>
            <a:ext cx="5980176" cy="786384"/>
          </a:xfrm>
          <a:prstGeom prst="rect">
            <a:avLst/>
          </a:prstGeom>
          <a:noFill/>
        </p:spPr>
        <p:txBody>
          <a:bodyPr lIns="0" tIns="0" rIns="0" bIns="0">
            <a:noAutofit/>
          </a:bodyPr>
          <a:p>
            <a:pPr algn="just" marL="0" indent="457200" marR="0">
              <a:lnSpc>
                <a:spcPct val="95000"/>
              </a:lnSpc>
            </a:pPr>
            <a:r>
              <a:rPr lang="cs" b="1" sz="850">
                <a:solidFill>
                  <a:srgbClr val="B3B3B9"/>
                </a:solidFill>
                <a:latin typeface="Arial"/>
              </a:rPr>
              <a:t>Nařízení 2016/679 </a:t>
            </a:r>
            <a:r>
              <a:rPr lang="cs" sz="850">
                <a:solidFill>
                  <a:srgbClr val="B3B3B9"/>
                </a:solidFill>
                <a:latin typeface="Tahoma"/>
              </a:rPr>
              <a:t>o ochraně fyzických osob při zpracování osobních údajů a o volném pohybu těchto údajů, </a:t>
            </a:r>
            <a:r>
              <a:rPr lang="cs" b="1" sz="850">
                <a:solidFill>
                  <a:srgbClr val="B3B3B9"/>
                </a:solidFill>
                <a:latin typeface="Arial"/>
              </a:rPr>
              <a:t>článek 14, </a:t>
            </a:r>
            <a:r>
              <a:rPr lang="cs" sz="850">
                <a:solidFill>
                  <a:srgbClr val="B3B3B9"/>
                </a:solidFill>
                <a:latin typeface="Tahoma"/>
              </a:rPr>
              <a:t>se nevztahuje na zpracování dat týkajících se právnických osob a fyzických osob podnikatelů, včetně jména,právní formy nebo kontaktních údajů právnických nebo fyzických osob podnikatelů. Uhrazením platby vyjadřujete souhlas se zvýrazněným zápisem do České komory živnostníků. Pokud si přejete, aby navrhovaný text nebyl v České komoře živnostníků, zveřejněný, můžete toto v celosti nebo částečně kdykoliv vymazat, nebo nechat upravit. Pokud si přejete údaje vymazat, částečné vymazat nebo změnit, prosím sdělte nám to písemně.</a:t>
            </a:r>
          </a:p>
        </p:txBody>
      </p:sp>
      <p:sp>
        <p:nvSpPr>
          <p:cNvPr id="13" name=""/>
          <p:cNvSpPr/>
          <p:nvPr/>
        </p:nvSpPr>
        <p:spPr>
          <a:xfrm>
            <a:off x="3456432" y="6836664"/>
            <a:ext cx="1325880" cy="198120"/>
          </a:xfrm>
          <a:prstGeom prst="rect">
            <a:avLst/>
          </a:prstGeom>
          <a:noFill/>
        </p:spPr>
        <p:txBody>
          <a:bodyPr lIns="0" tIns="0" rIns="0" bIns="0" wrap="none">
            <a:noAutofit/>
          </a:bodyPr>
          <a:p>
            <a:pPr algn="ctr" marL="0" indent="0" marR="0"/>
            <a:r>
              <a:rPr lang="cs" b="1" sz="1000">
                <a:solidFill>
                  <a:srgbClr val="A09CA1"/>
                </a:solidFill>
                <a:latin typeface="Arial"/>
              </a:rPr>
              <a:t>ZÁPIS ZVEŘEJNĚNÍ</a:t>
            </a:r>
          </a:p>
        </p:txBody>
      </p:sp>
      <p:sp>
        <p:nvSpPr>
          <p:cNvPr id="14" name=""/>
          <p:cNvSpPr/>
          <p:nvPr/>
        </p:nvSpPr>
        <p:spPr>
          <a:xfrm>
            <a:off x="1130808" y="7239000"/>
            <a:ext cx="4568952" cy="179832"/>
          </a:xfrm>
          <a:prstGeom prst="rect">
            <a:avLst/>
          </a:prstGeom>
          <a:noFill/>
        </p:spPr>
        <p:txBody>
          <a:bodyPr lIns="0" tIns="0" rIns="0" bIns="0" wrap="none">
            <a:noAutofit/>
          </a:bodyPr>
          <a:p>
            <a:pPr marL="0" indent="0" marR="0"/>
            <a:r>
              <a:rPr lang="cs" sz="850">
                <a:solidFill>
                  <a:srgbClr val="B3B3B9"/>
                </a:solidFill>
                <a:latin typeface="Tahoma"/>
              </a:rPr>
              <a:t>fyzická osoba, Den vzniku oprávněn</a:t>
            </a:r>
          </a:p>
        </p:txBody>
      </p:sp>
      <p:sp>
        <p:nvSpPr>
          <p:cNvPr id="15" name=""/>
          <p:cNvSpPr/>
          <p:nvPr/>
        </p:nvSpPr>
        <p:spPr>
          <a:xfrm>
            <a:off x="5718048" y="7159752"/>
            <a:ext cx="1386840" cy="131064"/>
          </a:xfrm>
          <a:prstGeom prst="rect">
            <a:avLst/>
          </a:prstGeom>
          <a:noFill/>
        </p:spPr>
        <p:txBody>
          <a:bodyPr lIns="0" tIns="0" rIns="0" bIns="0" wrap="none">
            <a:noAutofit/>
          </a:bodyPr>
          <a:p>
            <a:pPr marL="0" indent="0" marR="0"/>
            <a:r>
              <a:rPr lang="cs" sz="850">
                <a:solidFill>
                  <a:srgbClr val="B3B3B9"/>
                </a:solidFill>
                <a:latin typeface="Tahoma"/>
              </a:rPr>
              <a:t>Právní forma. Podnikatel -</a:t>
            </a:r>
          </a:p>
        </p:txBody>
      </p:sp>
      <p:sp>
        <p:nvSpPr>
          <p:cNvPr id="16" name=""/>
          <p:cNvSpPr/>
          <p:nvPr/>
        </p:nvSpPr>
        <p:spPr>
          <a:xfrm>
            <a:off x="1130808" y="7787640"/>
            <a:ext cx="5495544" cy="621792"/>
          </a:xfrm>
          <a:prstGeom prst="rect">
            <a:avLst/>
          </a:prstGeom>
          <a:noFill/>
        </p:spPr>
        <p:txBody>
          <a:bodyPr lIns="0" tIns="0" rIns="0" bIns="0">
            <a:noAutofit/>
          </a:bodyPr>
          <a:p>
            <a:pPr algn="ctr" marL="0" indent="0" marR="0">
              <a:spcAft>
                <a:spcPts val="630"/>
              </a:spcAft>
            </a:pPr>
            <a:r>
              <a:rPr lang="cs" b="1" sz="1400">
                <a:solidFill>
                  <a:srgbClr val="B3B3B9"/>
                </a:solidFill>
                <a:latin typeface="Tahoma"/>
              </a:rPr>
              <a:t>NÁKLADY NA ZÁPIS: 3250,- Kč</a:t>
            </a:r>
          </a:p>
          <a:p>
            <a:pPr marL="0" indent="0" marR="0">
              <a:lnSpc>
                <a:spcPct val="94000"/>
              </a:lnSpc>
            </a:pPr>
            <a:r>
              <a:rPr lang="cs" sz="850">
                <a:solidFill>
                  <a:srgbClr val="B3B3B9"/>
                </a:solidFill>
                <a:latin typeface="Tahoma"/>
              </a:rPr>
              <a:t>Zápis do České komory živnostníků je splatný do </a:t>
            </a:r>
            <a:r>
              <a:rPr lang="cs" b="1" sz="850">
                <a:solidFill>
                  <a:srgbClr val="B3B3B9"/>
                </a:solidFill>
                <a:latin typeface="Arial"/>
              </a:rPr>
              <a:t>14 dní </a:t>
            </a:r>
            <a:r>
              <a:rPr lang="cs" sz="850">
                <a:solidFill>
                  <a:srgbClr val="B3B3B9"/>
                </a:solidFill>
                <a:latin typeface="Tahoma"/>
              </a:rPr>
              <a:t>od data doručení, platbu prosím uhradte na následující účet </a:t>
            </a:r>
            <a:r>
              <a:rPr lang="cs" b="1" sz="850">
                <a:solidFill>
                  <a:srgbClr val="B3B3B9"/>
                </a:solidFill>
                <a:latin typeface="Arial"/>
              </a:rPr>
              <a:t>6632770369/0800. </a:t>
            </a:r>
            <a:r>
              <a:rPr lang="cs" sz="850">
                <a:solidFill>
                  <a:srgbClr val="B3B3B9"/>
                </a:solidFill>
                <a:latin typeface="Tahoma"/>
              </a:rPr>
              <a:t>nebo na přiloženou poštovní poukázku.</a:t>
            </a:r>
          </a:p>
        </p:txBody>
      </p:sp>
      <p:sp>
        <p:nvSpPr>
          <p:cNvPr id="17" name=""/>
          <p:cNvSpPr/>
          <p:nvPr/>
        </p:nvSpPr>
        <p:spPr>
          <a:xfrm>
            <a:off x="1124712" y="8561832"/>
            <a:ext cx="158496" cy="115824"/>
          </a:xfrm>
          <a:prstGeom prst="rect">
            <a:avLst/>
          </a:prstGeom>
          <a:noFill/>
        </p:spPr>
        <p:txBody>
          <a:bodyPr lIns="0" tIns="0" rIns="0" bIns="0" wrap="none">
            <a:noAutofit/>
          </a:bodyPr>
          <a:p>
            <a:pPr algn="just" marL="0" indent="0" marR="0"/>
            <a:r>
              <a:rPr lang="cs" b="1" sz="850">
                <a:solidFill>
                  <a:srgbClr val="B3B3B9"/>
                </a:solidFill>
                <a:latin typeface="Arial"/>
              </a:rPr>
              <a:t>Va</a:t>
            </a:r>
          </a:p>
        </p:txBody>
      </p:sp>
      <p:sp>
        <p:nvSpPr>
          <p:cNvPr id="18" name=""/>
          <p:cNvSpPr/>
          <p:nvPr/>
        </p:nvSpPr>
        <p:spPr>
          <a:xfrm>
            <a:off x="1731264" y="9823704"/>
            <a:ext cx="5361432" cy="478536"/>
          </a:xfrm>
          <a:prstGeom prst="rect">
            <a:avLst/>
          </a:prstGeom>
          <a:noFill/>
        </p:spPr>
        <p:txBody>
          <a:bodyPr lIns="0" tIns="0" rIns="0" bIns="0">
            <a:noAutofit/>
          </a:bodyPr>
          <a:p>
            <a:pPr marL="0" indent="0" marR="0"/>
            <a:r>
              <a:rPr lang="cs" sz="750">
                <a:solidFill>
                  <a:srgbClr val="B3B3B9"/>
                </a:solidFill>
                <a:latin typeface="Arial"/>
              </a:rPr>
              <a:t>ČKŽ s.r.o., 11000 Praha 1. Rybná 716/24. Staré Město, IČO; 19863535, (výše v textu také jako Česká komora živnostníků), </a:t>
            </a:r>
            <a:r>
              <a:rPr lang="en-US" sz="750">
                <a:solidFill>
                  <a:srgbClr val="B3B3B9"/>
                </a:solidFill>
                <a:latin typeface="Arial"/>
                <a:hlinkClick r:id="rLinkId0"/>
              </a:rPr>
              <a:t>komora@ceskakomorazivnostniku.cz</a:t>
            </a:r>
            <a:r>
              <a:rPr lang="en-US" sz="750">
                <a:solidFill>
                  <a:srgbClr val="B3B3B9"/>
                </a:solidFill>
                <a:latin typeface="Arial"/>
              </a:rPr>
              <a:t>,</a:t>
            </a:r>
            <a:r>
              <a:rPr lang="en-US" sz="750">
                <a:solidFill>
                  <a:srgbClr val="B3B3B9"/>
                </a:solidFill>
                <a:latin typeface="Arial"/>
                <a:hlinkClick r:id="rLinkId1"/>
              </a:rPr>
              <a:t> www.ceskakomorazivnostniku.cz</a:t>
            </a:r>
            <a:r>
              <a:rPr lang="en-US" sz="750">
                <a:solidFill>
                  <a:srgbClr val="B3B3B9"/>
                </a:solidFill>
                <a:latin typeface="Arial"/>
              </a:rPr>
              <a:t>. </a:t>
            </a:r>
            <a:r>
              <a:rPr lang="cs" sz="750">
                <a:solidFill>
                  <a:srgbClr val="B3B3B9"/>
                </a:solidFill>
                <a:latin typeface="Arial"/>
              </a:rPr>
              <a:t>Celková suma nákladů na zápis je 3250 Kč. Spisová značka C 401166 vedená u Městského soudu v Praze | Všechny podmínky jsou uvedeny na </a:t>
            </a:r>
            <a:r>
              <a:rPr lang="cs" sz="750">
                <a:solidFill>
                  <a:srgbClr val="B3B3B9"/>
                </a:solidFill>
                <a:latin typeface="Arial"/>
                <a:hlinkClick r:id="rLinkId2"/>
              </a:rPr>
              <a:t>www </a:t>
            </a:r>
            <a:r>
              <a:rPr lang="en-US" sz="750">
                <a:solidFill>
                  <a:srgbClr val="B3B3B9"/>
                </a:solidFill>
                <a:latin typeface="Arial"/>
                <a:hlinkClick r:id="rLinkId2"/>
              </a:rPr>
              <a:t>ceskakomorazivnostniku.cz/vop-ckz</a:t>
            </a:r>
          </a:p>
        </p:txBody>
      </p:sp>
      <p:sp>
        <p:nvSpPr>
          <p:cNvPr id="19" name=""/>
          <p:cNvSpPr/>
          <p:nvPr/>
        </p:nvSpPr>
        <p:spPr>
          <a:xfrm>
            <a:off x="7126224" y="10479024"/>
            <a:ext cx="408432" cy="97536"/>
          </a:xfrm>
          <a:prstGeom prst="rect">
            <a:avLst/>
          </a:prstGeom>
          <a:noFill/>
        </p:spPr>
        <p:txBody>
          <a:bodyPr lIns="0" tIns="0" rIns="0" bIns="0" wrap="none">
            <a:noAutofit/>
          </a:bodyPr>
          <a:p>
            <a:pPr marL="0" indent="0" marR="0"/>
            <a:r>
              <a:rPr lang="cs" sz="600">
                <a:solidFill>
                  <a:srgbClr val="B3B3B9"/>
                </a:solidFill>
                <a:latin typeface="Arial"/>
              </a:rPr>
              <a:t>57 / 29'57</a:t>
            </a: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CECEF"/>
        </a:solidFill>
        <a:effectLst/>
      </p:bgPr>
    </p:bg>
    <p:spTree>
      <p:nvGrpSpPr>
        <p:cNvPr id="1" name=""/>
        <p:cNvGrpSpPr/>
        <p:nvPr/>
      </p:nvGrpSpPr>
      <p:grpSpPr/>
      <p:pic>
        <p:nvPicPr>
          <p:cNvPr id="8" name=""/>
          <p:cNvPicPr>
            <a:picLocks noChangeAspect="1"/>
          </p:cNvPicPr>
          <p:nvPr/>
        </p:nvPicPr>
        <p:blipFill>
          <a:blip r:embed="rPictId6"/>
          <a:stretch>
            <a:fillRect/>
          </a:stretch>
        </p:blipFill>
        <p:spPr>
          <a:xfrm>
            <a:off x="60960" y="2895600"/>
            <a:ext cx="6803136" cy="987552"/>
          </a:xfrm>
          <a:prstGeom prst="rect">
            <a:avLst/>
          </a:prstGeom>
        </p:spPr>
      </p:pic>
      <p:pic>
        <p:nvPicPr>
          <p:cNvPr id="6" name=""/>
          <p:cNvPicPr>
            <a:picLocks noChangeAspect="1"/>
          </p:cNvPicPr>
          <p:nvPr/>
        </p:nvPicPr>
        <p:blipFill>
          <a:blip r:embed="rPictId4"/>
          <a:stretch>
            <a:fillRect/>
          </a:stretch>
        </p:blipFill>
        <p:spPr>
          <a:xfrm>
            <a:off x="5349240" y="1002792"/>
            <a:ext cx="2237232" cy="606552"/>
          </a:xfrm>
          <a:prstGeom prst="rect">
            <a:avLst/>
          </a:prstGeom>
        </p:spPr>
      </p:pic>
      <p:pic>
        <p:nvPicPr>
          <p:cNvPr id="2" name=""/>
          <p:cNvPicPr>
            <a:picLocks noChangeAspect="1"/>
          </p:cNvPicPr>
          <p:nvPr/>
        </p:nvPicPr>
        <p:blipFill>
          <a:blip r:embed="rPictId0"/>
          <a:stretch>
            <a:fillRect/>
          </a:stretch>
        </p:blipFill>
        <p:spPr>
          <a:xfrm>
            <a:off x="740664" y="899160"/>
            <a:ext cx="472440" cy="268224"/>
          </a:xfrm>
          <a:prstGeom prst="rect">
            <a:avLst/>
          </a:prstGeom>
        </p:spPr>
      </p:pic>
      <p:pic>
        <p:nvPicPr>
          <p:cNvPr id="3" name=""/>
          <p:cNvPicPr>
            <a:picLocks noChangeAspect="1"/>
          </p:cNvPicPr>
          <p:nvPr/>
        </p:nvPicPr>
        <p:blipFill>
          <a:blip r:embed="rPictId1"/>
          <a:stretch>
            <a:fillRect/>
          </a:stretch>
        </p:blipFill>
        <p:spPr>
          <a:xfrm>
            <a:off x="2538984" y="1149096"/>
            <a:ext cx="280416" cy="222504"/>
          </a:xfrm>
          <a:prstGeom prst="rect">
            <a:avLst/>
          </a:prstGeom>
        </p:spPr>
      </p:pic>
      <p:pic>
        <p:nvPicPr>
          <p:cNvPr id="4" name=""/>
          <p:cNvPicPr>
            <a:picLocks noChangeAspect="1"/>
          </p:cNvPicPr>
          <p:nvPr/>
        </p:nvPicPr>
        <p:blipFill>
          <a:blip r:embed="rPictId2"/>
          <a:stretch>
            <a:fillRect/>
          </a:stretch>
        </p:blipFill>
        <p:spPr>
          <a:xfrm>
            <a:off x="2935224" y="1143000"/>
            <a:ext cx="496824" cy="301752"/>
          </a:xfrm>
          <a:prstGeom prst="rect">
            <a:avLst/>
          </a:prstGeom>
        </p:spPr>
      </p:pic>
      <p:pic>
        <p:nvPicPr>
          <p:cNvPr id="5" name=""/>
          <p:cNvPicPr>
            <a:picLocks noChangeAspect="1"/>
          </p:cNvPicPr>
          <p:nvPr/>
        </p:nvPicPr>
        <p:blipFill>
          <a:blip r:embed="rPictId3"/>
          <a:stretch>
            <a:fillRect/>
          </a:stretch>
        </p:blipFill>
        <p:spPr>
          <a:xfrm>
            <a:off x="4611624" y="359664"/>
            <a:ext cx="2895600" cy="347472"/>
          </a:xfrm>
          <a:prstGeom prst="rect">
            <a:avLst/>
          </a:prstGeom>
        </p:spPr>
      </p:pic>
      <p:pic>
        <p:nvPicPr>
          <p:cNvPr id="7" name=""/>
          <p:cNvPicPr>
            <a:picLocks noChangeAspect="1"/>
          </p:cNvPicPr>
          <p:nvPr/>
        </p:nvPicPr>
        <p:blipFill>
          <a:blip r:embed="rPictId5"/>
          <a:stretch>
            <a:fillRect/>
          </a:stretch>
        </p:blipFill>
        <p:spPr>
          <a:xfrm>
            <a:off x="4767072" y="2097024"/>
            <a:ext cx="1764792" cy="585216"/>
          </a:xfrm>
          <a:prstGeom prst="rect">
            <a:avLst/>
          </a:prstGeom>
        </p:spPr>
      </p:pic>
      <p:sp>
        <p:nvSpPr>
          <p:cNvPr id="9" name=""/>
          <p:cNvSpPr/>
          <p:nvPr/>
        </p:nvSpPr>
        <p:spPr>
          <a:xfrm>
            <a:off x="6422136" y="216408"/>
            <a:ext cx="1115568" cy="146304"/>
          </a:xfrm>
          <a:prstGeom prst="rect">
            <a:avLst/>
          </a:prstGeom>
          <a:noFill/>
        </p:spPr>
        <p:txBody>
          <a:bodyPr lIns="0" tIns="0" rIns="0" bIns="0" wrap="none">
            <a:noAutofit/>
          </a:bodyPr>
          <a:p>
            <a:pPr marL="0" indent="0" marR="0"/>
            <a:r>
              <a:rPr lang="cs" b="1" sz="1100">
                <a:solidFill>
                  <a:srgbClr val="A09CA1"/>
                </a:solidFill>
                <a:latin typeface="Times New Roman"/>
              </a:rPr>
              <a:t>poštovní poukazk:</a:t>
            </a:r>
          </a:p>
        </p:txBody>
      </p:sp>
      <p:sp>
        <p:nvSpPr>
          <p:cNvPr id="10" name=""/>
          <p:cNvSpPr/>
          <p:nvPr/>
        </p:nvSpPr>
        <p:spPr>
          <a:xfrm>
            <a:off x="304800" y="374904"/>
            <a:ext cx="509016" cy="207264"/>
          </a:xfrm>
          <a:prstGeom prst="rect">
            <a:avLst/>
          </a:prstGeom>
          <a:noFill/>
        </p:spPr>
        <p:txBody>
          <a:bodyPr lIns="0" tIns="0" rIns="0" bIns="0">
            <a:noAutofit/>
          </a:bodyPr>
          <a:p>
            <a:pPr marL="0" indent="0" marR="0">
              <a:spcAft>
                <a:spcPts val="140"/>
              </a:spcAft>
            </a:pPr>
            <a:r>
              <a:rPr lang="cs" b="1" sz="500">
                <a:solidFill>
                  <a:srgbClr val="D6B1C2"/>
                </a:solidFill>
                <a:latin typeface="Arial"/>
              </a:rPr>
              <a:t>'odací lístek</a:t>
            </a:r>
          </a:p>
          <a:p>
            <a:pPr marL="0" indent="0" marR="0"/>
            <a:r>
              <a:rPr lang="cs" b="1" sz="450">
                <a:solidFill>
                  <a:srgbClr val="D6B1C2"/>
                </a:solidFill>
                <a:latin typeface="Arial"/>
              </a:rPr>
              <a:t>&lt;»da&lt; i čísk)</a:t>
            </a:r>
          </a:p>
        </p:txBody>
      </p:sp>
      <p:sp>
        <p:nvSpPr>
          <p:cNvPr id="12" name=""/>
          <p:cNvSpPr/>
          <p:nvPr/>
        </p:nvSpPr>
        <p:spPr>
          <a:xfrm>
            <a:off x="310896" y="646176"/>
            <a:ext cx="874776" cy="249936"/>
          </a:xfrm>
          <a:prstGeom prst="rect">
            <a:avLst/>
          </a:prstGeom>
          <a:noFill/>
        </p:spPr>
        <p:txBody>
          <a:bodyPr lIns="0" tIns="0" rIns="0" bIns="0">
            <a:noAutofit/>
          </a:bodyPr>
          <a:p>
            <a:pPr algn="just" marL="0" indent="0" marR="0"/>
            <a:r>
              <a:rPr lang="cs" b="1" sz="500">
                <a:solidFill>
                  <a:srgbClr val="D6B1C2"/>
                </a:solidFill>
                <a:latin typeface="Arial"/>
              </a:rPr>
              <a:t>erw</a:t>
            </a:r>
          </a:p>
          <a:p>
            <a:pPr marL="0" indent="0" marR="0"/>
            <a:r>
              <a:rPr lang="cs" b="1" sz="500">
                <a:solidFill>
                  <a:srgbClr val="D6B1C2"/>
                </a:solidFill>
                <a:latin typeface="Arial"/>
              </a:rPr>
              <a:t>eska p&lt;»št«i. síním pudník</a:t>
            </a:r>
          </a:p>
          <a:p>
            <a:pPr marL="0" indent="0" marR="0"/>
            <a:r>
              <a:rPr lang="cs" b="1" sz="500">
                <a:solidFill>
                  <a:srgbClr val="D6B1C2"/>
                </a:solidFill>
                <a:latin typeface="Arial"/>
              </a:rPr>
              <a:t>( O47H4W</a:t>
            </a:r>
          </a:p>
        </p:txBody>
      </p:sp>
      <p:sp>
        <p:nvSpPr>
          <p:cNvPr id="13" name=""/>
          <p:cNvSpPr/>
          <p:nvPr/>
        </p:nvSpPr>
        <p:spPr>
          <a:xfrm>
            <a:off x="344424" y="920496"/>
            <a:ext cx="384048" cy="417576"/>
          </a:xfrm>
          <a:prstGeom prst="rect">
            <a:avLst/>
          </a:prstGeom>
          <a:noFill/>
        </p:spPr>
        <p:txBody>
          <a:bodyPr lIns="0" tIns="0" rIns="0" bIns="0">
            <a:noAutofit/>
          </a:bodyPr>
          <a:p>
            <a:pPr marL="0" indent="0" marR="0">
              <a:lnSpc>
                <a:spcPct val="75000"/>
              </a:lnSpc>
              <a:spcAft>
                <a:spcPts val="420"/>
              </a:spcAft>
            </a:pPr>
            <a:r>
              <a:rPr lang="cs" sz="2300">
                <a:solidFill>
                  <a:srgbClr val="D6B1C2"/>
                </a:solidFill>
                <a:latin typeface="Arial"/>
              </a:rPr>
              <a:t>wy</a:t>
            </a:r>
          </a:p>
          <a:p>
            <a:pPr marL="0" indent="0" marR="0"/>
            <a:r>
              <a:rPr lang="cs" b="1" sz="500">
                <a:solidFill>
                  <a:srgbClr val="D6B1C2"/>
                </a:solidFill>
                <a:latin typeface="Arial"/>
              </a:rPr>
              <a:t>čel platby</a:t>
            </a:r>
          </a:p>
        </p:txBody>
      </p:sp>
      <p:sp>
        <p:nvSpPr>
          <p:cNvPr id="14" name=""/>
          <p:cNvSpPr/>
          <p:nvPr/>
        </p:nvSpPr>
        <p:spPr>
          <a:xfrm>
            <a:off x="3770376" y="1316736"/>
            <a:ext cx="451104" cy="103632"/>
          </a:xfrm>
          <a:prstGeom prst="rect">
            <a:avLst/>
          </a:prstGeom>
          <a:noFill/>
        </p:spPr>
        <p:txBody>
          <a:bodyPr lIns="0" tIns="0" rIns="0" bIns="0" wrap="none">
            <a:noAutofit/>
          </a:bodyPr>
          <a:p>
            <a:pPr marL="0" indent="0" marR="0"/>
            <a:r>
              <a:rPr lang="cs" b="1" sz="450">
                <a:solidFill>
                  <a:srgbClr val="D6B1C2"/>
                </a:solidFill>
                <a:latin typeface="Arial"/>
              </a:rPr>
              <a:t>podací znak)</a:t>
            </a:r>
          </a:p>
        </p:txBody>
      </p:sp>
      <p:sp>
        <p:nvSpPr>
          <p:cNvPr id="15" name=""/>
          <p:cNvSpPr/>
          <p:nvPr/>
        </p:nvSpPr>
        <p:spPr>
          <a:xfrm>
            <a:off x="1435608" y="1508760"/>
            <a:ext cx="512064" cy="128016"/>
          </a:xfrm>
          <a:prstGeom prst="rect">
            <a:avLst/>
          </a:prstGeom>
          <a:noFill/>
        </p:spPr>
        <p:txBody>
          <a:bodyPr lIns="0" tIns="0" rIns="0" bIns="0" wrap="none">
            <a:noAutofit/>
          </a:bodyPr>
          <a:p>
            <a:pPr marL="0" indent="0" marR="0"/>
            <a:r>
              <a:rPr lang="cs" sz="850">
                <a:solidFill>
                  <a:srgbClr val="B3B3B9"/>
                </a:solidFill>
                <a:latin typeface="Arial"/>
              </a:rPr>
              <a:t>= 3250 Kč</a:t>
            </a:r>
          </a:p>
        </p:txBody>
      </p:sp>
      <p:sp>
        <p:nvSpPr>
          <p:cNvPr id="16" name=""/>
          <p:cNvSpPr/>
          <p:nvPr/>
        </p:nvSpPr>
        <p:spPr>
          <a:xfrm>
            <a:off x="2182368" y="1505712"/>
            <a:ext cx="228600" cy="118872"/>
          </a:xfrm>
          <a:prstGeom prst="rect">
            <a:avLst/>
          </a:prstGeom>
          <a:noFill/>
        </p:spPr>
        <p:txBody>
          <a:bodyPr lIns="0" tIns="0" rIns="0" bIns="0" wrap="none">
            <a:noAutofit/>
          </a:bodyPr>
          <a:p>
            <a:pPr marL="0" indent="0" marR="0"/>
            <a:r>
              <a:rPr lang="cs" sz="850">
                <a:solidFill>
                  <a:srgbClr val="B3B3B9"/>
                </a:solidFill>
                <a:latin typeface="Arial"/>
              </a:rPr>
              <a:t>00 h</a:t>
            </a:r>
          </a:p>
        </p:txBody>
      </p:sp>
      <p:sp>
        <p:nvSpPr>
          <p:cNvPr id="17" name=""/>
          <p:cNvSpPr/>
          <p:nvPr/>
        </p:nvSpPr>
        <p:spPr>
          <a:xfrm>
            <a:off x="326136" y="1685544"/>
            <a:ext cx="1191768" cy="240792"/>
          </a:xfrm>
          <a:prstGeom prst="rect">
            <a:avLst/>
          </a:prstGeom>
          <a:noFill/>
        </p:spPr>
        <p:txBody>
          <a:bodyPr lIns="0" tIns="0" rIns="0" bIns="0">
            <a:noAutofit/>
          </a:bodyPr>
          <a:p>
            <a:pPr marL="0" indent="0" marR="0"/>
            <a:r>
              <a:rPr lang="cs" sz="700">
                <a:solidFill>
                  <a:srgbClr val="A09CA1"/>
                </a:solidFill>
                <a:latin typeface="Arial"/>
              </a:rPr>
              <a:t>lovy</a:t>
            </a:r>
          </a:p>
          <a:p>
            <a:pPr marL="0" indent="0" marR="0">
              <a:lnSpc>
                <a:spcPct val="86000"/>
              </a:lnSpc>
            </a:pPr>
            <a:r>
              <a:rPr lang="cs" sz="750">
                <a:solidFill>
                  <a:srgbClr val="A09CA1"/>
                </a:solidFill>
                <a:latin typeface="Arial"/>
              </a:rPr>
              <a:t>tři t sice dvě stě padesát=</a:t>
            </a:r>
          </a:p>
        </p:txBody>
      </p:sp>
      <p:sp>
        <p:nvSpPr>
          <p:cNvPr id="18" name=""/>
          <p:cNvSpPr/>
          <p:nvPr/>
        </p:nvSpPr>
        <p:spPr>
          <a:xfrm>
            <a:off x="1996440" y="1929384"/>
            <a:ext cx="426720" cy="112776"/>
          </a:xfrm>
          <a:prstGeom prst="rect">
            <a:avLst/>
          </a:prstGeom>
          <a:noFill/>
        </p:spPr>
        <p:txBody>
          <a:bodyPr lIns="0" tIns="0" rIns="0" bIns="0" wrap="none">
            <a:noAutofit/>
          </a:bodyPr>
          <a:p>
            <a:pPr marL="0" indent="0" marR="0"/>
            <a:r>
              <a:rPr lang="cs" b="1" sz="500">
                <a:solidFill>
                  <a:srgbClr val="D6B1C2"/>
                </a:solidFill>
                <a:latin typeface="Arial"/>
              </a:rPr>
              <a:t>Kč 00 h</a:t>
            </a:r>
          </a:p>
        </p:txBody>
      </p:sp>
      <p:sp>
        <p:nvSpPr>
          <p:cNvPr id="19" name=""/>
          <p:cNvSpPr/>
          <p:nvPr/>
        </p:nvSpPr>
        <p:spPr>
          <a:xfrm>
            <a:off x="2407920" y="1456944"/>
            <a:ext cx="1322832" cy="533400"/>
          </a:xfrm>
          <a:prstGeom prst="rect">
            <a:avLst/>
          </a:prstGeom>
          <a:noFill/>
        </p:spPr>
        <p:txBody>
          <a:bodyPr lIns="0" tIns="0" rIns="0" bIns="0">
            <a:noAutofit/>
          </a:bodyPr>
          <a:p>
            <a:pPr marL="0" indent="114300" marR="0">
              <a:spcAft>
                <a:spcPts val="210"/>
              </a:spcAft>
            </a:pPr>
            <a:r>
              <a:rPr lang="cs" b="1" sz="500">
                <a:solidFill>
                  <a:srgbClr val="B3B3B9"/>
                </a:solidFill>
                <a:latin typeface="Arial"/>
              </a:rPr>
              <a:t>Vdrrva majitele úctu</a:t>
            </a:r>
          </a:p>
          <a:p>
            <a:pPr marL="0" indent="0" marR="0">
              <a:spcAft>
                <a:spcPts val="210"/>
              </a:spcAft>
            </a:pPr>
            <a:r>
              <a:rPr lang="cs" sz="700">
                <a:solidFill>
                  <a:srgbClr val="B3B3B9"/>
                </a:solidFill>
                <a:latin typeface="Arial"/>
              </a:rPr>
              <a:t>. CKŽsro</a:t>
            </a:r>
          </a:p>
          <a:p>
            <a:pPr marL="0" indent="114300" marR="0">
              <a:spcAft>
                <a:spcPts val="210"/>
              </a:spcAft>
            </a:pPr>
            <a:r>
              <a:rPr lang="cs" sz="700">
                <a:solidFill>
                  <a:srgbClr val="B3B3B9"/>
                </a:solidFill>
                <a:latin typeface="Arial"/>
              </a:rPr>
              <a:t>Rybná 716/24</a:t>
            </a:r>
          </a:p>
          <a:p>
            <a:pPr algn="just" marL="0" indent="114300" marR="0"/>
            <a:r>
              <a:rPr lang="cs" sz="700">
                <a:solidFill>
                  <a:srgbClr val="B3B3B9"/>
                </a:solidFill>
                <a:latin typeface="Arial"/>
              </a:rPr>
              <a:t>110 00 Praha 1 Staré Město</a:t>
            </a:r>
          </a:p>
        </p:txBody>
      </p:sp>
      <p:sp>
        <p:nvSpPr>
          <p:cNvPr id="20" name=""/>
          <p:cNvSpPr/>
          <p:nvPr/>
        </p:nvSpPr>
        <p:spPr>
          <a:xfrm>
            <a:off x="4639056" y="694944"/>
            <a:ext cx="2846832" cy="295656"/>
          </a:xfrm>
          <a:prstGeom prst="rect">
            <a:avLst/>
          </a:prstGeom>
          <a:noFill/>
        </p:spPr>
        <p:txBody>
          <a:bodyPr lIns="0" tIns="0" rIns="0" bIns="0">
            <a:noAutofit/>
          </a:bodyPr>
          <a:p>
            <a:pPr marL="0" indent="203200" marR="0" defTabSz="364744">
              <a:tabLst>
                <a:tab pos="364744"/>
                <a:tab pos="1056640"/>
              </a:tabLst>
            </a:pPr>
            <a:r>
              <a:rPr lang="cs" b="1" sz="450">
                <a:solidFill>
                  <a:srgbClr val="D6B1C2"/>
                </a:solidFill>
                <a:latin typeface="Arial"/>
              </a:rPr>
              <a:t>•'	• sh Hitu*	'</a:t>
            </a:r>
          </a:p>
          <a:p>
            <a:pPr marL="0" indent="0" marR="0"/>
            <a:r>
              <a:rPr lang="cs" u="sng" sz="950">
                <a:solidFill>
                  <a:srgbClr val="A09CA1"/>
                </a:solidFill>
                <a:latin typeface="Arial"/>
              </a:rPr>
              <a:t>00000016632770369</a:t>
            </a:r>
          </a:p>
        </p:txBody>
      </p:sp>
      <p:sp>
        <p:nvSpPr>
          <p:cNvPr id="21" name=""/>
          <p:cNvSpPr/>
          <p:nvPr/>
        </p:nvSpPr>
        <p:spPr>
          <a:xfrm>
            <a:off x="5696712" y="993648"/>
            <a:ext cx="478536" cy="118872"/>
          </a:xfrm>
          <a:prstGeom prst="rect">
            <a:avLst/>
          </a:prstGeom>
          <a:noFill/>
        </p:spPr>
        <p:txBody>
          <a:bodyPr lIns="0" tIns="0" rIns="0" bIns="0" wrap="none">
            <a:noAutofit/>
          </a:bodyPr>
          <a:p>
            <a:pPr marL="0" indent="0" marR="0"/>
            <a:r>
              <a:rPr lang="cs" b="1" sz="500">
                <a:solidFill>
                  <a:srgbClr val="D6B1C2"/>
                </a:solidFill>
                <a:latin typeface="Arial"/>
              </a:rPr>
              <a:t>i“ V. symbol</a:t>
            </a:r>
          </a:p>
        </p:txBody>
      </p:sp>
      <p:sp>
        <p:nvSpPr>
          <p:cNvPr id="22" name=""/>
          <p:cNvSpPr/>
          <p:nvPr/>
        </p:nvSpPr>
        <p:spPr>
          <a:xfrm>
            <a:off x="4617720" y="1322832"/>
            <a:ext cx="713232" cy="243840"/>
          </a:xfrm>
          <a:prstGeom prst="rect">
            <a:avLst/>
          </a:prstGeom>
          <a:noFill/>
        </p:spPr>
        <p:txBody>
          <a:bodyPr lIns="0" tIns="0" rIns="0" bIns="0">
            <a:noAutofit/>
          </a:bodyPr>
          <a:p>
            <a:pPr marL="0" indent="0" marR="0"/>
            <a:r>
              <a:rPr lang="cs" b="1" sz="500">
                <a:solidFill>
                  <a:srgbClr val="D6B1C2"/>
                </a:solidFill>
                <a:latin typeface="Arial"/>
              </a:rPr>
              <a:t>" k. symbol</a:t>
            </a:r>
          </a:p>
          <a:p>
            <a:pPr marL="0" indent="0" marR="0"/>
            <a:r>
              <a:rPr lang="cs" sz="950">
                <a:solidFill>
                  <a:srgbClr val="D6B1C2"/>
                </a:solidFill>
                <a:latin typeface="Arial"/>
              </a:rPr>
              <a:t>0 3 7 9</a:t>
            </a:r>
          </a:p>
        </p:txBody>
      </p:sp>
      <p:sp>
        <p:nvSpPr>
          <p:cNvPr id="24" name=""/>
          <p:cNvSpPr/>
          <p:nvPr/>
        </p:nvSpPr>
        <p:spPr>
          <a:xfrm>
            <a:off x="4614672" y="1030224"/>
            <a:ext cx="710184" cy="210312"/>
          </a:xfrm>
          <a:prstGeom prst="rect">
            <a:avLst/>
          </a:prstGeom>
          <a:noFill/>
        </p:spPr>
        <p:txBody>
          <a:bodyPr lIns="0" tIns="0" rIns="0" bIns="0">
            <a:noAutofit/>
          </a:bodyPr>
          <a:p>
            <a:pPr marL="0" indent="0" marR="0">
              <a:spcAft>
                <a:spcPts val="140"/>
              </a:spcAft>
            </a:pPr>
            <a:r>
              <a:rPr lang="cs" b="1" sz="500">
                <a:solidFill>
                  <a:srgbClr val="D6B1C2"/>
                </a:solidFill>
                <a:latin typeface="Arial"/>
              </a:rPr>
              <a:t>' Kud bank* "</a:t>
            </a:r>
          </a:p>
          <a:p>
            <a:pPr marL="0" indent="0" marR="0"/>
            <a:r>
              <a:rPr lang="cs" sz="950">
                <a:solidFill>
                  <a:srgbClr val="D6B1C2"/>
                </a:solidFill>
                <a:latin typeface="Arial"/>
              </a:rPr>
              <a:t>0 8 0 0</a:t>
            </a:r>
          </a:p>
        </p:txBody>
      </p:sp>
      <p:sp>
        <p:nvSpPr>
          <p:cNvPr id="25" name=""/>
          <p:cNvSpPr/>
          <p:nvPr/>
        </p:nvSpPr>
        <p:spPr>
          <a:xfrm>
            <a:off x="4715256" y="1600200"/>
            <a:ext cx="2843784" cy="271272"/>
          </a:xfrm>
          <a:prstGeom prst="rect">
            <a:avLst/>
          </a:prstGeom>
          <a:noFill/>
        </p:spPr>
        <p:txBody>
          <a:bodyPr lIns="0" tIns="0" rIns="0" bIns="0">
            <a:noAutofit/>
          </a:bodyPr>
          <a:p>
            <a:pPr marL="0" indent="266700" marR="0">
              <a:spcAft>
                <a:spcPts val="280"/>
              </a:spcAft>
            </a:pPr>
            <a:r>
              <a:rPr lang="cs" b="1" sz="450">
                <a:solidFill>
                  <a:srgbClr val="D6B1C2"/>
                </a:solidFill>
                <a:latin typeface="Arial"/>
              </a:rPr>
              <a:t>/-re»nrj1« vpr&gt;w. pr*m «H thla ipMdřish) wvrďlc před »v&lt;rt/n6«o« »*isíwi</a:t>
            </a:r>
          </a:p>
          <a:p>
            <a:pPr marL="0" indent="0" marR="0"/>
            <a:r>
              <a:rPr lang="cs" b="1" sz="500">
                <a:solidFill>
                  <a:srgbClr val="D6B1C2"/>
                </a:solidFill>
                <a:latin typeface="Arial"/>
              </a:rPr>
              <a:t>Odesilatel (hůlkovým písmem, ti&gt;keml</a:t>
            </a:r>
          </a:p>
        </p:txBody>
      </p:sp>
      <p:sp>
        <p:nvSpPr>
          <p:cNvPr id="26" name=""/>
          <p:cNvSpPr/>
          <p:nvPr/>
        </p:nvSpPr>
        <p:spPr>
          <a:xfrm>
            <a:off x="332232" y="2103120"/>
            <a:ext cx="1158240" cy="505968"/>
          </a:xfrm>
          <a:prstGeom prst="rect">
            <a:avLst/>
          </a:prstGeom>
          <a:noFill/>
        </p:spPr>
        <p:txBody>
          <a:bodyPr lIns="0" tIns="0" rIns="0" bIns="0">
            <a:noAutofit/>
          </a:bodyPr>
          <a:p>
            <a:pPr marL="0" indent="0" marR="0">
              <a:spcAft>
                <a:spcPts val="140"/>
              </a:spcAft>
            </a:pPr>
            <a:r>
              <a:rPr lang="cs" b="1" sz="500">
                <a:solidFill>
                  <a:srgbClr val="D6B1C2"/>
                </a:solidFill>
                <a:latin typeface="Arial"/>
              </a:rPr>
              <a:t>.dresu majitele účtu</a:t>
            </a:r>
          </a:p>
          <a:p>
            <a:pPr marL="0" indent="0" marR="0">
              <a:spcAft>
                <a:spcPts val="140"/>
              </a:spcAft>
            </a:pPr>
            <a:r>
              <a:rPr lang="cs" b="1" sz="500">
                <a:solidFill>
                  <a:srgbClr val="B3B3B9"/>
                </a:solidFill>
                <a:latin typeface="Arial"/>
              </a:rPr>
              <a:t>K2 s r o</a:t>
            </a:r>
          </a:p>
          <a:p>
            <a:pPr marL="0" indent="0" marR="0">
              <a:spcAft>
                <a:spcPts val="140"/>
              </a:spcAft>
            </a:pPr>
            <a:r>
              <a:rPr lang="cs" sz="700">
                <a:solidFill>
                  <a:srgbClr val="B3B3B9"/>
                </a:solidFill>
                <a:latin typeface="Arial"/>
              </a:rPr>
              <a:t>!ybná 716/24</a:t>
            </a:r>
          </a:p>
          <a:p>
            <a:pPr marL="0" indent="0" marR="0"/>
            <a:r>
              <a:rPr lang="cs" sz="700">
                <a:solidFill>
                  <a:srgbClr val="B3B3B9"/>
                </a:solidFill>
                <a:latin typeface="Arial"/>
              </a:rPr>
              <a:t>10 00Prana1 State Město</a:t>
            </a:r>
          </a:p>
        </p:txBody>
      </p:sp>
      <p:sp>
        <p:nvSpPr>
          <p:cNvPr id="27" name=""/>
          <p:cNvSpPr/>
          <p:nvPr/>
        </p:nvSpPr>
        <p:spPr>
          <a:xfrm>
            <a:off x="2505456" y="2045208"/>
            <a:ext cx="1898904" cy="137160"/>
          </a:xfrm>
          <a:prstGeom prst="rect">
            <a:avLst/>
          </a:prstGeom>
          <a:noFill/>
        </p:spPr>
        <p:txBody>
          <a:bodyPr lIns="0" tIns="0" rIns="0" bIns="0" wrap="none">
            <a:noAutofit/>
          </a:bodyPr>
          <a:p>
            <a:pPr marL="0" indent="0" marR="0"/>
            <a:r>
              <a:rPr lang="cs" b="1" sz="500">
                <a:solidFill>
                  <a:srgbClr val="D6B1C2"/>
                </a:solidFill>
                <a:latin typeface="Arial"/>
              </a:rPr>
              <a:t>Zpráva pni příjemce (hůlkovým písmem. tiskem)</a:t>
            </a:r>
          </a:p>
        </p:txBody>
      </p:sp>
      <p:sp>
        <p:nvSpPr>
          <p:cNvPr id="28" name=""/>
          <p:cNvSpPr/>
          <p:nvPr/>
        </p:nvSpPr>
        <p:spPr>
          <a:xfrm>
            <a:off x="1514856" y="2718816"/>
            <a:ext cx="957072" cy="134112"/>
          </a:xfrm>
          <a:prstGeom prst="rect">
            <a:avLst/>
          </a:prstGeom>
          <a:noFill/>
        </p:spPr>
        <p:txBody>
          <a:bodyPr lIns="0" tIns="0" rIns="0" bIns="0" wrap="none">
            <a:noAutofit/>
          </a:bodyPr>
          <a:p>
            <a:pPr marL="0" indent="0" marR="0"/>
            <a:r>
              <a:rPr lang="cs" sz="850">
                <a:solidFill>
                  <a:srgbClr val="B3B3B9"/>
                </a:solidFill>
                <a:latin typeface="Arial"/>
              </a:rPr>
              <a:t>6632770369/0800</a:t>
            </a:r>
          </a:p>
        </p:txBody>
      </p:sp>
      <p:sp>
        <p:nvSpPr>
          <p:cNvPr id="29" name=""/>
          <p:cNvSpPr/>
          <p:nvPr/>
        </p:nvSpPr>
        <p:spPr>
          <a:xfrm>
            <a:off x="347472" y="3063240"/>
            <a:ext cx="365760" cy="115824"/>
          </a:xfrm>
          <a:prstGeom prst="rect">
            <a:avLst/>
          </a:prstGeom>
          <a:noFill/>
        </p:spPr>
        <p:txBody>
          <a:bodyPr lIns="0" tIns="0" rIns="0" bIns="0" wrap="none">
            <a:noAutofit/>
          </a:bodyPr>
          <a:p>
            <a:pPr marL="0" indent="0" marR="0"/>
            <a:r>
              <a:rPr lang="cs" b="1" sz="500">
                <a:solidFill>
                  <a:srgbClr val="D6B1C2"/>
                </a:solidFill>
                <a:latin typeface="Arial"/>
              </a:rPr>
              <a:t>.. svmbol</a:t>
            </a:r>
          </a:p>
        </p:txBody>
      </p:sp>
      <p:sp>
        <p:nvSpPr>
          <p:cNvPr id="30" name=""/>
          <p:cNvSpPr/>
          <p:nvPr/>
        </p:nvSpPr>
        <p:spPr>
          <a:xfrm>
            <a:off x="5017008" y="3136392"/>
            <a:ext cx="740664" cy="112776"/>
          </a:xfrm>
          <a:prstGeom prst="rect">
            <a:avLst/>
          </a:prstGeom>
          <a:noFill/>
        </p:spPr>
        <p:txBody>
          <a:bodyPr lIns="0" tIns="0" rIns="0" bIns="0" wrap="none">
            <a:noAutofit/>
          </a:bodyPr>
          <a:p>
            <a:pPr algn="r" marL="0" indent="0" marR="0"/>
            <a:r>
              <a:rPr lang="cs" b="1" sz="500">
                <a:solidFill>
                  <a:srgbClr val="D6B1C2"/>
                </a:solidFill>
                <a:latin typeface="Arial"/>
              </a:rPr>
              <a:t>’ Datum splatnosti</a:t>
            </a:r>
          </a:p>
        </p:txBody>
      </p:sp>
      <p:sp>
        <p:nvSpPr>
          <p:cNvPr id="31" name=""/>
          <p:cNvSpPr/>
          <p:nvPr/>
        </p:nvSpPr>
        <p:spPr>
          <a:xfrm>
            <a:off x="3048000" y="3215640"/>
            <a:ext cx="1069848" cy="124968"/>
          </a:xfrm>
          <a:prstGeom prst="rect">
            <a:avLst/>
          </a:prstGeom>
          <a:noFill/>
        </p:spPr>
        <p:txBody>
          <a:bodyPr lIns="0" tIns="0" rIns="0" bIns="0" wrap="none">
            <a:noAutofit/>
          </a:bodyPr>
          <a:p>
            <a:pPr algn="ctr" marL="0" indent="0" marR="0"/>
            <a:r>
              <a:rPr lang="cs" b="1" sz="500">
                <a:solidFill>
                  <a:srgbClr val="DAC0CD"/>
                </a:solidFill>
                <a:latin typeface="Arial"/>
              </a:rPr>
              <a:t>Datum, prát “plotny piidpi.H</a:t>
            </a:r>
          </a:p>
        </p:txBody>
      </p:sp>
      <p:sp>
        <p:nvSpPr>
          <p:cNvPr id="32" name=""/>
          <p:cNvSpPr/>
          <p:nvPr/>
        </p:nvSpPr>
        <p:spPr>
          <a:xfrm>
            <a:off x="2545080" y="2667000"/>
            <a:ext cx="2051304" cy="237744"/>
          </a:xfrm>
          <a:prstGeom prst="rect">
            <a:avLst/>
          </a:prstGeom>
          <a:noFill/>
        </p:spPr>
        <p:txBody>
          <a:bodyPr lIns="0" tIns="0" rIns="0" bIns="0">
            <a:noAutofit/>
          </a:bodyPr>
          <a:p>
            <a:pPr algn="ctr" marL="0" indent="0" marR="0">
              <a:lnSpc>
                <a:spcPct val="130000"/>
              </a:lnSpc>
            </a:pPr>
            <a:r>
              <a:rPr lang="cs" b="1" sz="500">
                <a:solidFill>
                  <a:srgbClr val="DAC0CD"/>
                </a:solidFill>
                <a:latin typeface="Arial"/>
              </a:rPr>
              <a:t>Vyplní Iilátcc - majitel běžného účtu t CZK sedencho Pnštmni spořitelnou jen při hezhotosostni úhradě</a:t>
            </a:r>
          </a:p>
        </p:txBody>
      </p:sp>
      <p:sp>
        <p:nvSpPr>
          <p:cNvPr id="33" name=""/>
          <p:cNvSpPr/>
          <p:nvPr/>
        </p:nvSpPr>
        <p:spPr>
          <a:xfrm>
            <a:off x="371856" y="2737104"/>
            <a:ext cx="353568" cy="57912"/>
          </a:xfrm>
          <a:prstGeom prst="rect">
            <a:avLst/>
          </a:prstGeom>
          <a:noFill/>
        </p:spPr>
        <p:txBody>
          <a:bodyPr lIns="0" tIns="0" rIns="0" bIns="0" wrap="none">
            <a:noAutofit/>
          </a:bodyPr>
          <a:p>
            <a:pPr marL="0" indent="0" marR="0"/>
            <a:r>
              <a:rPr lang="cs" b="1" sz="500">
                <a:solidFill>
                  <a:srgbClr val="D6B1C2"/>
                </a:solidFill>
                <a:latin typeface="Arial"/>
              </a:rPr>
              <a:t>UťtU</a:t>
            </a:r>
          </a:p>
        </p:txBody>
      </p:sp>
      <p:sp>
        <p:nvSpPr>
          <p:cNvPr id="34" name=""/>
          <p:cNvSpPr/>
          <p:nvPr/>
        </p:nvSpPr>
        <p:spPr>
          <a:xfrm>
            <a:off x="371856" y="2913888"/>
            <a:ext cx="353568" cy="85344"/>
          </a:xfrm>
          <a:prstGeom prst="rect">
            <a:avLst/>
          </a:prstGeom>
          <a:noFill/>
        </p:spPr>
        <p:txBody>
          <a:bodyPr lIns="0" tIns="0" rIns="0" bIns="0" wrap="none">
            <a:noAutofit/>
          </a:bodyPr>
          <a:p>
            <a:pPr marL="0" indent="101600" marR="0"/>
            <a:r>
              <a:rPr lang="cs" b="1" sz="500">
                <a:solidFill>
                  <a:srgbClr val="D6B1C2"/>
                </a:solidFill>
                <a:latin typeface="Arial"/>
              </a:rPr>
              <a:t>»tnbiíl</a:t>
            </a:r>
          </a:p>
        </p:txBody>
      </p:sp>
      <p:sp>
        <p:nvSpPr>
          <p:cNvPr id="35" name=""/>
          <p:cNvSpPr/>
          <p:nvPr/>
        </p:nvSpPr>
        <p:spPr>
          <a:xfrm>
            <a:off x="2145792" y="3767328"/>
            <a:ext cx="289560" cy="115824"/>
          </a:xfrm>
          <a:prstGeom prst="rect">
            <a:avLst/>
          </a:prstGeom>
          <a:noFill/>
        </p:spPr>
        <p:txBody>
          <a:bodyPr lIns="0" tIns="0" rIns="0" bIns="0" wrap="none">
            <a:noAutofit/>
          </a:bodyPr>
          <a:p>
            <a:pPr marL="0" indent="0" marR="0"/>
            <a:r>
              <a:rPr lang="cs" sz="800">
                <a:solidFill>
                  <a:srgbClr val="D6B1C2"/>
                </a:solidFill>
                <a:latin typeface="Arial"/>
              </a:rPr>
              <a:t>íňílíi</a:t>
            </a:r>
          </a:p>
        </p:txBody>
      </p:sp>
      <p:sp>
        <p:nvSpPr>
          <p:cNvPr id="36" name=""/>
          <p:cNvSpPr/>
          <p:nvPr/>
        </p:nvSpPr>
        <p:spPr>
          <a:xfrm>
            <a:off x="384048" y="3825240"/>
            <a:ext cx="240792" cy="97536"/>
          </a:xfrm>
          <a:prstGeom prst="rect">
            <a:avLst/>
          </a:prstGeom>
          <a:noFill/>
        </p:spPr>
        <p:txBody>
          <a:bodyPr lIns="0" tIns="0" rIns="0" bIns="0" wrap="none">
            <a:noAutofit/>
          </a:bodyPr>
          <a:p>
            <a:pPr marL="0" indent="0" marR="0"/>
            <a:r>
              <a:rPr lang="cs" b="1" sz="500">
                <a:solidFill>
                  <a:srgbClr val="D6B1C2"/>
                </a:solidFill>
                <a:latin typeface="Arial"/>
              </a:rPr>
              <a:t>. učtu</a:t>
            </a:r>
          </a:p>
        </p:txBody>
      </p:sp>
      <p:sp>
        <p:nvSpPr>
          <p:cNvPr id="38" name=""/>
          <p:cNvSpPr/>
          <p:nvPr/>
        </p:nvSpPr>
        <p:spPr>
          <a:xfrm>
            <a:off x="5806440" y="3462528"/>
            <a:ext cx="441960" cy="60960"/>
          </a:xfrm>
          <a:prstGeom prst="rect">
            <a:avLst/>
          </a:prstGeom>
          <a:noFill/>
        </p:spPr>
        <p:txBody>
          <a:bodyPr lIns="0" tIns="0" rIns="0" bIns="0" wrap="none">
            <a:noAutofit/>
          </a:bodyPr>
          <a:p>
            <a:pPr marL="0" indent="0" marR="0"/>
            <a:r>
              <a:rPr lang="cs" b="1" sz="500">
                <a:solidFill>
                  <a:srgbClr val="D6B1C2"/>
                </a:solidFill>
                <a:latin typeface="Arial"/>
              </a:rPr>
              <a:t>Kod banks</a:t>
            </a:r>
          </a:p>
        </p:txBody>
      </p:sp>
      <p:sp>
        <p:nvSpPr>
          <p:cNvPr id="39" name=""/>
          <p:cNvSpPr/>
          <p:nvPr/>
        </p:nvSpPr>
        <p:spPr>
          <a:xfrm>
            <a:off x="5806440" y="3538728"/>
            <a:ext cx="710184" cy="188976"/>
          </a:xfrm>
          <a:prstGeom prst="rect">
            <a:avLst/>
          </a:prstGeom>
          <a:noFill/>
        </p:spPr>
        <p:txBody>
          <a:bodyPr lIns="0" tIns="0" rIns="0" bIns="0" wrap="none">
            <a:noAutofit/>
          </a:bodyPr>
          <a:p>
            <a:pPr marL="0" indent="0" marR="0"/>
            <a:r>
              <a:rPr lang="cs" u="sng" sz="950">
                <a:solidFill>
                  <a:srgbClr val="B3B3B9"/>
                </a:solidFill>
                <a:latin typeface="Arial"/>
              </a:rPr>
              <a:t>0 3 0 </a:t>
            </a:r>
            <a:r>
              <a:rPr lang="cs" u="sng" sz="950">
                <a:solidFill>
                  <a:srgbClr val="D6B1C2"/>
                </a:solidFill>
                <a:latin typeface="Arial"/>
              </a:rPr>
              <a:t>0</a:t>
            </a:r>
            <a:r>
              <a:rPr lang="cs" sz="950">
                <a:solidFill>
                  <a:srgbClr val="D6B1C2"/>
                </a:solidFill>
                <a:latin typeface="Arial"/>
              </a:rPr>
              <a:t>|</a:t>
            </a:r>
          </a:p>
        </p:txBody>
      </p:sp>
      <p:sp>
        <p:nvSpPr>
          <p:cNvPr id="40" name=""/>
          <p:cNvSpPr/>
          <p:nvPr/>
        </p:nvSpPr>
        <p:spPr>
          <a:xfrm>
            <a:off x="7159752" y="3520440"/>
            <a:ext cx="295656" cy="131064"/>
          </a:xfrm>
          <a:prstGeom prst="rect">
            <a:avLst/>
          </a:prstGeom>
          <a:noFill/>
        </p:spPr>
        <p:txBody>
          <a:bodyPr lIns="0" tIns="0" rIns="0" bIns="0" wrap="none">
            <a:noAutofit/>
          </a:bodyPr>
          <a:p>
            <a:pPr marL="0" indent="0" marR="0"/>
            <a:r>
              <a:rPr lang="cs" sz="1000">
                <a:solidFill>
                  <a:srgbClr val="B3B3B9"/>
                </a:solidFill>
                <a:latin typeface="Courier New"/>
              </a:rPr>
              <a:t>110&lt;</a:t>
            </a:r>
          </a:p>
        </p:txBody>
      </p:sp>
      <p:sp>
        <p:nvSpPr>
          <p:cNvPr id="41" name=""/>
          <p:cNvSpPr/>
          <p:nvPr/>
        </p:nvSpPr>
        <p:spPr>
          <a:xfrm>
            <a:off x="7473696" y="3108960"/>
            <a:ext cx="112776" cy="131064"/>
          </a:xfrm>
          <a:prstGeom prst="rect">
            <a:avLst/>
          </a:prstGeom>
          <a:noFill/>
        </p:spPr>
        <p:txBody>
          <a:bodyPr lIns="0" tIns="0" rIns="0" bIns="0" wrap="none">
            <a:noAutofit/>
          </a:bodyPr>
          <a:p>
            <a:pPr algn="just" marL="0" indent="0" marR="0"/>
            <a:r>
              <a:rPr lang="cs" b="1" sz="1100">
                <a:solidFill>
                  <a:srgbClr val="B3B3B9"/>
                </a:solidFill>
                <a:latin typeface="Times New Roman"/>
              </a:rPr>
              <a:t>X</a:t>
            </a:r>
          </a:p>
        </p:txBody>
      </p:sp>
    </p:spTree>
  </p:cSld>
  <p:clrMapOvr>
    <a:overrideClrMapping bg1="lt1" tx1="dk1" bg2="lt2" tx2="dk2" accent1="accent1" accent2="accent2" accent3="accent3" accent4="accent4" accent5="accent5" accent6="accent6" hlink="hlink" folHlink="folHlink"/>
  </p:clrMapOvr>
</p:sld>
</file>

<file path=ppt/theme/theme.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